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56" r:id="rId2"/>
    <p:sldId id="673" r:id="rId3"/>
    <p:sldId id="695" r:id="rId4"/>
    <p:sldId id="696" r:id="rId5"/>
    <p:sldId id="697" r:id="rId6"/>
    <p:sldId id="699" r:id="rId7"/>
    <p:sldId id="700" r:id="rId8"/>
    <p:sldId id="701" r:id="rId9"/>
    <p:sldId id="702" r:id="rId10"/>
    <p:sldId id="672" r:id="rId11"/>
  </p:sldIdLst>
  <p:sldSz cx="12192000" cy="6858000"/>
  <p:notesSz cx="6810375" cy="9942513"/>
  <p:embeddedFontLst>
    <p:embeddedFont>
      <p:font typeface="Cambria Math" panose="02040503050406030204" pitchFamily="18" charset="0"/>
      <p:regular r:id="rId13"/>
    </p:embeddedFont>
    <p:embeddedFont>
      <p:font typeface="나눔바른고딕" panose="020B0603020101020101" pitchFamily="50" charset="-127"/>
      <p:regular r:id="rId14"/>
      <p:bold r:id="rId15"/>
    </p:embeddedFont>
    <p:embeddedFont>
      <p:font typeface="한컴 고딕" panose="02000500000000000000" pitchFamily="2" charset="-127"/>
      <p:regular r:id="rId16"/>
      <p:bold r:id="rId17"/>
    </p:embeddedFont>
  </p:embeddedFontLst>
  <p:defaultTextStyle>
    <a:defPPr>
      <a:defRPr lang="ko-Kore-C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01FF"/>
    <a:srgbClr val="000000"/>
    <a:srgbClr val="4472C4"/>
    <a:srgbClr val="C00000"/>
    <a:srgbClr val="EBF1F9"/>
    <a:srgbClr val="FDF1E9"/>
    <a:srgbClr val="F0F7EC"/>
    <a:srgbClr val="00A2FF"/>
    <a:srgbClr val="70AD47"/>
    <a:srgbClr val="CD0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9" autoAdjust="0"/>
    <p:restoredTop sz="89349" autoAdjust="0"/>
  </p:normalViewPr>
  <p:slideViewPr>
    <p:cSldViewPr snapToGrid="0" snapToObjects="1">
      <p:cViewPr varScale="1">
        <p:scale>
          <a:sx n="96" d="100"/>
          <a:sy n="96" d="100"/>
        </p:scale>
        <p:origin x="1476" y="12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-1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51162" cy="498853"/>
          </a:xfrm>
          <a:prstGeom prst="rect">
            <a:avLst/>
          </a:prstGeom>
        </p:spPr>
        <p:txBody>
          <a:bodyPr vert="horz" lIns="91595" tIns="45798" rIns="91595" bIns="45798" rtlCol="0"/>
          <a:lstStyle>
            <a:lvl1pPr algn="l">
              <a:defRPr sz="1200"/>
            </a:lvl1pPr>
          </a:lstStyle>
          <a:p>
            <a:endParaRPr kumimoji="1" lang="ko-Kore-CA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7637" y="0"/>
            <a:ext cx="2951162" cy="498853"/>
          </a:xfrm>
          <a:prstGeom prst="rect">
            <a:avLst/>
          </a:prstGeom>
        </p:spPr>
        <p:txBody>
          <a:bodyPr vert="horz" lIns="91595" tIns="45798" rIns="91595" bIns="45798" rtlCol="0"/>
          <a:lstStyle>
            <a:lvl1pPr algn="r">
              <a:defRPr sz="1200"/>
            </a:lvl1pPr>
          </a:lstStyle>
          <a:p>
            <a:fld id="{9BED02D6-9752-6040-B7DE-59722EDA7FAC}" type="datetimeFigureOut">
              <a:rPr kumimoji="1" lang="ko-Kore-CA" altLang="en-US" smtClean="0"/>
              <a:t>02/03/2025</a:t>
            </a:fld>
            <a:endParaRPr kumimoji="1" lang="ko-Kore-CA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5825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95" tIns="45798" rIns="91595" bIns="45798" rtlCol="0" anchor="ctr"/>
          <a:lstStyle/>
          <a:p>
            <a:endParaRPr lang="ko-Kore-CA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84834"/>
            <a:ext cx="5448300" cy="3914865"/>
          </a:xfrm>
          <a:prstGeom prst="rect">
            <a:avLst/>
          </a:prstGeom>
        </p:spPr>
        <p:txBody>
          <a:bodyPr vert="horz" lIns="91595" tIns="45798" rIns="91595" bIns="45798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CA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43663"/>
            <a:ext cx="2951162" cy="498852"/>
          </a:xfrm>
          <a:prstGeom prst="rect">
            <a:avLst/>
          </a:prstGeom>
        </p:spPr>
        <p:txBody>
          <a:bodyPr vert="horz" lIns="91595" tIns="45798" rIns="91595" bIns="45798" rtlCol="0" anchor="b"/>
          <a:lstStyle>
            <a:lvl1pPr algn="l">
              <a:defRPr sz="1200"/>
            </a:lvl1pPr>
          </a:lstStyle>
          <a:p>
            <a:endParaRPr kumimoji="1" lang="ko-Kore-CA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7637" y="9443663"/>
            <a:ext cx="2951162" cy="498852"/>
          </a:xfrm>
          <a:prstGeom prst="rect">
            <a:avLst/>
          </a:prstGeom>
        </p:spPr>
        <p:txBody>
          <a:bodyPr vert="horz" lIns="91595" tIns="45798" rIns="91595" bIns="45798" rtlCol="0" anchor="b"/>
          <a:lstStyle>
            <a:lvl1pPr algn="r">
              <a:defRPr sz="1200"/>
            </a:lvl1pPr>
          </a:lstStyle>
          <a:p>
            <a:fld id="{4A35BDC0-0845-DE47-8DAD-01D37FA81F26}" type="slidenum">
              <a:rPr kumimoji="1" lang="ko-Kore-CA" altLang="en-US" smtClean="0"/>
              <a:t>‹#›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262364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1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3013255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10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809621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GAN</a:t>
            </a:r>
            <a:r>
              <a:rPr lang="ko-KR" altLang="en-US" dirty="0"/>
              <a:t>과 </a:t>
            </a:r>
            <a:r>
              <a:rPr lang="en-US" altLang="ko-KR" dirty="0"/>
              <a:t>Self-Attention</a:t>
            </a:r>
            <a:r>
              <a:rPr lang="ko-KR" altLang="en-US" dirty="0"/>
              <a:t>에 대해 다 아실 것으로 알고 각각 설명은 생략하도록 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2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1219282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9B2AA-0EDA-036D-C6A6-AD12CF04F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D9582D4-E905-5765-4D31-EDCCCF181A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슬라이드 노트 개체 틀 2">
                <a:extLst>
                  <a:ext uri="{FF2B5EF4-FFF2-40B4-BE49-F238E27FC236}">
                    <a16:creationId xmlns:a16="http://schemas.microsoft.com/office/drawing/2014/main" id="{085EE012-195A-E02A-3261-3C973A2F781B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ko-KR" altLang="en-US" sz="12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𝜊</m:t>
                    </m:r>
                  </m:oMath>
                </a14:m>
                <a:r>
                  <a:rPr lang="ko-KR" altLang="en-US" dirty="0"/>
                  <a:t>는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오미크론</a:t>
                </a:r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r>
                      <a:rPr lang="ko-KR" altLang="en-US" sz="12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𝛾</m:t>
                    </m:r>
                    <m:r>
                      <a:rPr lang="ko-KR" altLang="en-US" sz="12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는</m:t>
                    </m:r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감마</a:t>
                </a:r>
                <a:endParaRPr lang="en-US" altLang="ko-KR" dirty="0"/>
              </a:p>
            </p:txBody>
          </p:sp>
        </mc:Choice>
        <mc:Fallback xmlns="">
          <p:sp>
            <p:nvSpPr>
              <p:cNvPr id="3" name="슬라이드 노트 개체 틀 2">
                <a:extLst>
                  <a:ext uri="{FF2B5EF4-FFF2-40B4-BE49-F238E27FC236}">
                    <a16:creationId xmlns:a16="http://schemas.microsoft.com/office/drawing/2014/main" id="{085EE012-195A-E02A-3261-3C973A2F781B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/>
                <a:r>
                  <a:rPr lang="ko-KR" altLang="en-US" sz="1200" i="0">
                    <a:latin typeface="Cambria Math" panose="02040503050406030204" pitchFamily="18" charset="0"/>
                    <a:ea typeface="나눔바른고딕" panose="020B0603020101020101" pitchFamily="50" charset="-127"/>
                  </a:rPr>
                  <a:t>𝜊</a:t>
                </a:r>
                <a:r>
                  <a:rPr lang="ko-KR" altLang="en-US" dirty="0"/>
                  <a:t>는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오미크론</a:t>
                </a:r>
                <a:r>
                  <a:rPr lang="en-US" altLang="ko-KR" dirty="0"/>
                  <a:t>, </a:t>
                </a:r>
                <a:r>
                  <a:rPr lang="ko-KR" altLang="en-US" sz="1200" i="0">
                    <a:latin typeface="Cambria Math" panose="02040503050406030204" pitchFamily="18" charset="0"/>
                    <a:ea typeface="나눔바른고딕" panose="020B0603020101020101" pitchFamily="50" charset="-127"/>
                  </a:rPr>
                  <a:t>𝛾는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감마</a:t>
                </a:r>
                <a:endParaRPr lang="en-US" altLang="ko-KR" dirty="0"/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446073C-A2CF-0099-C657-68713C174D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3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1142180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724AB-4D9B-422E-67B2-5932CBCEF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C451197-8526-FE11-5D84-4DB45FC5F6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D2511BD-5435-80D4-E645-B8D2E8DA19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Generator</a:t>
            </a:r>
            <a:r>
              <a:rPr lang="ko-KR" altLang="en-US" dirty="0"/>
              <a:t>와 </a:t>
            </a:r>
            <a:r>
              <a:rPr lang="en-US" altLang="ko-KR" dirty="0"/>
              <a:t>Discriminator</a:t>
            </a:r>
            <a:r>
              <a:rPr lang="ko-KR" altLang="en-US" dirty="0"/>
              <a:t>는 서로의 목표를 달성하기 위해 교대로 학습합니다</a:t>
            </a:r>
            <a:r>
              <a:rPr lang="en-US" altLang="ko-KR" dirty="0"/>
              <a:t>. Discriminator</a:t>
            </a:r>
            <a:r>
              <a:rPr lang="ko-KR" altLang="en-US" dirty="0"/>
              <a:t>는 </a:t>
            </a:r>
            <a:r>
              <a:rPr lang="en-US" altLang="ko-KR" dirty="0"/>
              <a:t>Hinge Loss</a:t>
            </a:r>
            <a:r>
              <a:rPr lang="ko-KR" altLang="en-US" dirty="0"/>
              <a:t>를 사용하여 </a:t>
            </a:r>
            <a:r>
              <a:rPr lang="ko-KR" altLang="en-US" b="1" dirty="0"/>
              <a:t>진짜와 가짜를 명확하게 구분</a:t>
            </a:r>
            <a:r>
              <a:rPr lang="ko-KR" altLang="en-US" dirty="0"/>
              <a:t>하고</a:t>
            </a:r>
            <a:r>
              <a:rPr lang="en-US" altLang="ko-KR" dirty="0"/>
              <a:t>, Generator</a:t>
            </a:r>
            <a:r>
              <a:rPr lang="ko-KR" altLang="en-US" dirty="0"/>
              <a:t>는 </a:t>
            </a:r>
            <a:r>
              <a:rPr lang="en-US" altLang="ko-KR" dirty="0"/>
              <a:t>Discriminator</a:t>
            </a:r>
            <a:r>
              <a:rPr lang="ko-KR" altLang="en-US" dirty="0"/>
              <a:t>를 속일 수 있는 </a:t>
            </a:r>
            <a:r>
              <a:rPr lang="ko-KR" altLang="en-US" b="1" dirty="0"/>
              <a:t>진짜 같은 가짜 이미지를 생성</a:t>
            </a:r>
            <a:r>
              <a:rPr lang="ko-KR" altLang="en-US" dirty="0"/>
              <a:t>하도록 학습합니다</a:t>
            </a:r>
            <a:r>
              <a:rPr lang="en-US" altLang="ko-KR" dirty="0"/>
              <a:t>. </a:t>
            </a:r>
            <a:r>
              <a:rPr lang="ko-KR" altLang="en-US" dirty="0"/>
              <a:t>이 과정이 반복되면서</a:t>
            </a:r>
            <a:r>
              <a:rPr lang="en-US" altLang="ko-KR" dirty="0"/>
              <a:t>, Generator</a:t>
            </a:r>
            <a:r>
              <a:rPr lang="ko-KR" altLang="en-US" dirty="0"/>
              <a:t>는 점점 더 진짜 같은 이미지를 만들어내고</a:t>
            </a:r>
            <a:r>
              <a:rPr lang="en-US" altLang="ko-KR" dirty="0"/>
              <a:t>, Discriminator</a:t>
            </a:r>
            <a:r>
              <a:rPr lang="ko-KR" altLang="en-US" dirty="0"/>
              <a:t>는 점점 더 정확히 진짜와 가짜를 구분하는 능력을 갖추게 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C275B2-1E9A-EA83-D9F8-0C3352D69B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4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2786686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9F12A-17CC-B0CA-210C-2121ED150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7FDB438-476F-5760-8F08-2996C5BF75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05F7590-F72E-AC16-67DA-3E008B5E0F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Generator</a:t>
            </a:r>
            <a:r>
              <a:rPr lang="ko-KR" altLang="en-US" dirty="0"/>
              <a:t>와 </a:t>
            </a:r>
            <a:r>
              <a:rPr lang="en-US" altLang="ko-KR" dirty="0"/>
              <a:t>Discriminator</a:t>
            </a:r>
            <a:r>
              <a:rPr lang="ko-KR" altLang="en-US" dirty="0"/>
              <a:t>는 서로의 목표를 달성하기 위해 교대로 학습합니다</a:t>
            </a:r>
            <a:r>
              <a:rPr lang="en-US" altLang="ko-KR" dirty="0"/>
              <a:t>. Discriminator</a:t>
            </a:r>
            <a:r>
              <a:rPr lang="ko-KR" altLang="en-US" dirty="0"/>
              <a:t>는 </a:t>
            </a:r>
            <a:r>
              <a:rPr lang="en-US" altLang="ko-KR" dirty="0"/>
              <a:t>Hinge Loss</a:t>
            </a:r>
            <a:r>
              <a:rPr lang="ko-KR" altLang="en-US" dirty="0"/>
              <a:t>를 사용하여 </a:t>
            </a:r>
            <a:r>
              <a:rPr lang="ko-KR" altLang="en-US" b="1" dirty="0"/>
              <a:t>진짜와 가짜를 명확하게 구분</a:t>
            </a:r>
            <a:r>
              <a:rPr lang="ko-KR" altLang="en-US" dirty="0"/>
              <a:t>하고</a:t>
            </a:r>
            <a:r>
              <a:rPr lang="en-US" altLang="ko-KR" dirty="0"/>
              <a:t>, Generator</a:t>
            </a:r>
            <a:r>
              <a:rPr lang="ko-KR" altLang="en-US" dirty="0"/>
              <a:t>는 </a:t>
            </a:r>
            <a:r>
              <a:rPr lang="en-US" altLang="ko-KR" dirty="0"/>
              <a:t>Discriminator</a:t>
            </a:r>
            <a:r>
              <a:rPr lang="ko-KR" altLang="en-US" dirty="0"/>
              <a:t>를 속일 수 있는 </a:t>
            </a:r>
            <a:r>
              <a:rPr lang="ko-KR" altLang="en-US" b="1" dirty="0"/>
              <a:t>진짜 같은 가짜 이미지를 생성</a:t>
            </a:r>
            <a:r>
              <a:rPr lang="ko-KR" altLang="en-US" dirty="0"/>
              <a:t>하도록 학습합니다</a:t>
            </a:r>
            <a:r>
              <a:rPr lang="en-US" altLang="ko-KR" dirty="0"/>
              <a:t>. </a:t>
            </a:r>
            <a:r>
              <a:rPr lang="ko-KR" altLang="en-US" dirty="0"/>
              <a:t>이 과정이 반복되면서</a:t>
            </a:r>
            <a:r>
              <a:rPr lang="en-US" altLang="ko-KR" dirty="0"/>
              <a:t>, Generator</a:t>
            </a:r>
            <a:r>
              <a:rPr lang="ko-KR" altLang="en-US" dirty="0"/>
              <a:t>는 점점 더 진짜 같은 이미지를 만들어내고</a:t>
            </a:r>
            <a:r>
              <a:rPr lang="en-US" altLang="ko-KR" dirty="0"/>
              <a:t>, Discriminator</a:t>
            </a:r>
            <a:r>
              <a:rPr lang="ko-KR" altLang="en-US" dirty="0"/>
              <a:t>는 점점 더 정확히 진짜와 가짜를 구분하는 능력을 갖추게 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518BA2-A687-33D3-B48C-709A9A6F02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5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1206172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ED5E4-0779-4C67-8ACC-8A4B55959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960D17B-0F21-3702-D633-D3E598A14C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BF5FED8-AE73-D105-086F-1880CC75F7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/>
              <a:t>1. Discriminator</a:t>
            </a:r>
            <a:r>
              <a:rPr lang="ko-KR" altLang="en-US" b="1" dirty="0"/>
              <a:t>와 </a:t>
            </a:r>
            <a:r>
              <a:rPr lang="en-US" altLang="ko-KR" b="1" dirty="0"/>
              <a:t>Generator</a:t>
            </a:r>
            <a:r>
              <a:rPr lang="ko-KR" altLang="en-US" b="1" dirty="0"/>
              <a:t>의 역할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Generator (G)</a:t>
            </a:r>
            <a:r>
              <a:rPr lang="en-US" altLang="ko-KR" dirty="0"/>
              <a:t>: </a:t>
            </a:r>
            <a:r>
              <a:rPr lang="ko-KR" altLang="en-US" dirty="0"/>
              <a:t>가짜 이미지를 생성하여 </a:t>
            </a:r>
            <a:r>
              <a:rPr lang="en-US" altLang="ko-KR" dirty="0"/>
              <a:t>Discriminator</a:t>
            </a:r>
            <a:r>
              <a:rPr lang="ko-KR" altLang="en-US" dirty="0"/>
              <a:t>가 이를 진짜로 착각하도록 만듭니다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가능한 한 </a:t>
            </a:r>
            <a:r>
              <a:rPr lang="ko-KR" altLang="en-US" b="1" dirty="0"/>
              <a:t>진짜 같은 가짜 이미지</a:t>
            </a:r>
            <a:r>
              <a:rPr lang="ko-KR" altLang="en-US" dirty="0"/>
              <a:t>를 만드는 것이 목표입니다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Discriminator (D)</a:t>
            </a:r>
            <a:r>
              <a:rPr lang="en-US" altLang="ko-KR" dirty="0"/>
              <a:t>: Generator</a:t>
            </a:r>
            <a:r>
              <a:rPr lang="ko-KR" altLang="en-US" dirty="0"/>
              <a:t>가 만든 가짜 이미지를 구별하여 </a:t>
            </a:r>
            <a:r>
              <a:rPr lang="ko-KR" altLang="en-US" b="1" dirty="0"/>
              <a:t>진짜와 가짜를 정확히 판별하는 것</a:t>
            </a:r>
            <a:r>
              <a:rPr lang="ko-KR" altLang="en-US" dirty="0"/>
              <a:t>이 목표입니다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en-US" altLang="ko-KR" dirty="0"/>
              <a:t>GAN</a:t>
            </a:r>
            <a:r>
              <a:rPr lang="ko-KR" altLang="en-US" dirty="0"/>
              <a:t>에서는 이 두 네트워크가 서로 경쟁하면서 발전하게 됩니다</a:t>
            </a:r>
            <a:r>
              <a:rPr lang="en-US" altLang="ko-KR" dirty="0"/>
              <a:t>. Discriminator</a:t>
            </a:r>
            <a:r>
              <a:rPr lang="ko-KR" altLang="en-US" dirty="0"/>
              <a:t>는 점점 더 가짜 이미지를 정확하게 구별하려 하고</a:t>
            </a:r>
            <a:r>
              <a:rPr lang="en-US" altLang="ko-KR" dirty="0"/>
              <a:t>, Generator</a:t>
            </a:r>
            <a:r>
              <a:rPr lang="ko-KR" altLang="en-US" dirty="0"/>
              <a:t>는 </a:t>
            </a:r>
            <a:r>
              <a:rPr lang="en-US" altLang="ko-KR" dirty="0"/>
              <a:t>Discriminator</a:t>
            </a:r>
            <a:r>
              <a:rPr lang="ko-KR" altLang="en-US" dirty="0"/>
              <a:t>를 속이기 위해 더 진짜 같은 이미지를 만들어내려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2. Discriminator</a:t>
            </a:r>
            <a:r>
              <a:rPr lang="ko-KR" altLang="en-US" b="1" dirty="0"/>
              <a:t>의 </a:t>
            </a:r>
            <a:r>
              <a:rPr lang="ko-KR" altLang="en-US" b="1" dirty="0" err="1"/>
              <a:t>학습률이</a:t>
            </a:r>
            <a:r>
              <a:rPr lang="ko-KR" altLang="en-US" b="1" dirty="0"/>
              <a:t> 높다는 의미</a:t>
            </a:r>
          </a:p>
          <a:p>
            <a:r>
              <a:rPr lang="ko-KR" altLang="en-US" dirty="0"/>
              <a:t>**</a:t>
            </a:r>
            <a:r>
              <a:rPr lang="ko-KR" altLang="en-US" dirty="0" err="1"/>
              <a:t>학습률</a:t>
            </a:r>
            <a:r>
              <a:rPr lang="ko-KR" altLang="en-US" dirty="0"/>
              <a:t> </a:t>
            </a:r>
            <a:r>
              <a:rPr lang="en-US" altLang="ko-KR" dirty="0"/>
              <a:t>(Learning Rate)**</a:t>
            </a:r>
            <a:r>
              <a:rPr lang="ko-KR" altLang="en-US" dirty="0"/>
              <a:t>은 모델이 데이터를 통해 배운 내용을 얼마나 빠르게 업데이트할지를 결정하는 값입니다</a:t>
            </a:r>
            <a:r>
              <a:rPr lang="en-US" altLang="ko-KR" dirty="0"/>
              <a:t>. Discriminator</a:t>
            </a:r>
            <a:r>
              <a:rPr lang="ko-KR" altLang="en-US" dirty="0"/>
              <a:t>의 </a:t>
            </a:r>
            <a:r>
              <a:rPr lang="ko-KR" altLang="en-US" dirty="0" err="1"/>
              <a:t>학습률이</a:t>
            </a:r>
            <a:r>
              <a:rPr lang="ko-KR" altLang="en-US" dirty="0"/>
              <a:t> 높다는 것은</a:t>
            </a:r>
            <a:r>
              <a:rPr lang="en-US" altLang="ko-KR" dirty="0"/>
              <a:t>,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자신의 가중치</a:t>
            </a:r>
            <a:r>
              <a:rPr lang="en-US" altLang="ko-KR" b="1" dirty="0"/>
              <a:t>(</a:t>
            </a:r>
            <a:r>
              <a:rPr lang="ko-KR" altLang="en-US" b="1" dirty="0"/>
              <a:t>매개변수</a:t>
            </a:r>
            <a:r>
              <a:rPr lang="en-US" altLang="ko-KR" b="1" dirty="0"/>
              <a:t>)</a:t>
            </a:r>
            <a:r>
              <a:rPr lang="ko-KR" altLang="en-US" b="1" dirty="0"/>
              <a:t>를 더 빨리 조정하면서 학습한다</a:t>
            </a:r>
            <a:r>
              <a:rPr lang="ko-KR" altLang="en-US" dirty="0"/>
              <a:t>는 의미입니다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Discriminator</a:t>
            </a:r>
            <a:r>
              <a:rPr lang="ko-KR" altLang="en-US" dirty="0"/>
              <a:t>가 가짜와 진짜 이미지를 더 빨리 구분할 수 있도록 학습이 진행됩니다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3. Discriminator </a:t>
            </a:r>
            <a:r>
              <a:rPr lang="ko-KR" altLang="en-US" b="1" dirty="0" err="1"/>
              <a:t>학습률이</a:t>
            </a:r>
            <a:r>
              <a:rPr lang="ko-KR" altLang="en-US" b="1" dirty="0"/>
              <a:t> 높으면 어떤 효과가 있는가</a:t>
            </a:r>
            <a:r>
              <a:rPr lang="en-US" altLang="ko-KR" b="1" dirty="0"/>
              <a:t>?</a:t>
            </a:r>
          </a:p>
          <a:p>
            <a:r>
              <a:rPr lang="en-US" altLang="ko-KR" dirty="0"/>
              <a:t>Discriminator</a:t>
            </a:r>
            <a:r>
              <a:rPr lang="ko-KR" altLang="en-US" dirty="0"/>
              <a:t>의 </a:t>
            </a:r>
            <a:r>
              <a:rPr lang="ko-KR" altLang="en-US" dirty="0" err="1"/>
              <a:t>학습률을</a:t>
            </a:r>
            <a:r>
              <a:rPr lang="ko-KR" altLang="en-US" dirty="0"/>
              <a:t> 높이는 이유는</a:t>
            </a:r>
            <a:r>
              <a:rPr lang="en-US" altLang="ko-KR" dirty="0"/>
              <a:t>,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</a:t>
            </a:r>
            <a:r>
              <a:rPr lang="en-US" altLang="ko-KR" b="1" dirty="0"/>
              <a:t>Generator</a:t>
            </a:r>
            <a:r>
              <a:rPr lang="ko-KR" altLang="en-US" b="1" dirty="0"/>
              <a:t>가 만든 가짜 이미지를 더 정확하게 구별하도록</a:t>
            </a:r>
            <a:r>
              <a:rPr lang="ko-KR" altLang="en-US" dirty="0"/>
              <a:t> 만드는 것입니다</a:t>
            </a:r>
            <a:r>
              <a:rPr lang="en-US" altLang="ko-KR" dirty="0"/>
              <a:t>. </a:t>
            </a:r>
            <a:r>
              <a:rPr lang="ko-KR" altLang="en-US" dirty="0"/>
              <a:t>이는 </a:t>
            </a:r>
            <a:r>
              <a:rPr lang="en-US" altLang="ko-KR" dirty="0"/>
              <a:t>Generator</a:t>
            </a:r>
            <a:r>
              <a:rPr lang="ko-KR" altLang="en-US" dirty="0"/>
              <a:t>와 </a:t>
            </a:r>
            <a:r>
              <a:rPr lang="en-US" altLang="ko-KR" dirty="0"/>
              <a:t>Discriminator </a:t>
            </a:r>
            <a:r>
              <a:rPr lang="ko-KR" altLang="en-US" dirty="0"/>
              <a:t>사이의 균형을 맞추기 </a:t>
            </a:r>
            <a:r>
              <a:rPr lang="ko-KR" altLang="en-US" dirty="0" err="1"/>
              <a:t>위함입니다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GAN</a:t>
            </a:r>
            <a:r>
              <a:rPr lang="ko-KR" altLang="en-US" dirty="0"/>
              <a:t>의 학습 과정에서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너무 느리게 학습</a:t>
            </a:r>
            <a:r>
              <a:rPr lang="ko-KR" altLang="en-US" dirty="0"/>
              <a:t>하면</a:t>
            </a:r>
            <a:r>
              <a:rPr lang="en-US" altLang="ko-KR" dirty="0"/>
              <a:t>, Generator</a:t>
            </a:r>
            <a:r>
              <a:rPr lang="ko-KR" altLang="en-US" dirty="0"/>
              <a:t>가 만들어내는 가짜 이미지를 효과적으로 구별하지 못하게 되어</a:t>
            </a:r>
            <a:r>
              <a:rPr lang="en-US" altLang="ko-KR" dirty="0"/>
              <a:t>, Generator</a:t>
            </a:r>
            <a:r>
              <a:rPr lang="ko-KR" altLang="en-US" dirty="0"/>
              <a:t>의 성능이 향상되지 않습니다</a:t>
            </a:r>
            <a:r>
              <a:rPr lang="en-US" altLang="ko-KR" dirty="0"/>
              <a:t>. </a:t>
            </a:r>
            <a:r>
              <a:rPr lang="ko-KR" altLang="en-US" dirty="0"/>
              <a:t>반대로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빠르게 학습</a:t>
            </a:r>
            <a:r>
              <a:rPr lang="ko-KR" altLang="en-US" dirty="0"/>
              <a:t>한다면</a:t>
            </a:r>
            <a:r>
              <a:rPr lang="en-US" altLang="ko-KR" dirty="0"/>
              <a:t>, Generator</a:t>
            </a:r>
            <a:r>
              <a:rPr lang="ko-KR" altLang="en-US" dirty="0"/>
              <a:t>가 생성한 가짜 이미지가 진짜처럼 보이기 어려워지고</a:t>
            </a:r>
            <a:r>
              <a:rPr lang="en-US" altLang="ko-KR" dirty="0"/>
              <a:t>, Generator</a:t>
            </a:r>
            <a:r>
              <a:rPr lang="ko-KR" altLang="en-US" dirty="0"/>
              <a:t>는 더 진짜 같은 이미지를 생성하기 위해 </a:t>
            </a:r>
            <a:r>
              <a:rPr lang="ko-KR" altLang="en-US" b="1" dirty="0"/>
              <a:t>향상된 출력</a:t>
            </a:r>
            <a:r>
              <a:rPr lang="ko-KR" altLang="en-US" dirty="0"/>
              <a:t>을 만들어내려 노력하게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4. </a:t>
            </a:r>
            <a:r>
              <a:rPr lang="ko-KR" altLang="en-US" b="1" dirty="0"/>
              <a:t>결과적으로 </a:t>
            </a:r>
            <a:r>
              <a:rPr lang="en-US" altLang="ko-KR" b="1" dirty="0"/>
              <a:t>Discriminator </a:t>
            </a:r>
            <a:r>
              <a:rPr lang="ko-KR" altLang="en-US" b="1" dirty="0" err="1"/>
              <a:t>학습률이</a:t>
            </a:r>
            <a:r>
              <a:rPr lang="ko-KR" altLang="en-US" b="1" dirty="0"/>
              <a:t> 높은 이유</a:t>
            </a:r>
          </a:p>
          <a:p>
            <a:r>
              <a:rPr lang="en-US" altLang="ko-KR" dirty="0"/>
              <a:t>Discriminator</a:t>
            </a:r>
            <a:r>
              <a:rPr lang="ko-KR" altLang="en-US" dirty="0"/>
              <a:t>의 </a:t>
            </a:r>
            <a:r>
              <a:rPr lang="ko-KR" altLang="en-US" dirty="0" err="1"/>
              <a:t>학습률이</a:t>
            </a:r>
            <a:r>
              <a:rPr lang="ko-KR" altLang="en-US" dirty="0"/>
              <a:t> 높아지면</a:t>
            </a:r>
            <a:r>
              <a:rPr lang="en-US" altLang="ko-KR" dirty="0"/>
              <a:t>, </a:t>
            </a:r>
            <a:r>
              <a:rPr lang="en-US" altLang="ko-KR" b="1" dirty="0"/>
              <a:t>Discriminator</a:t>
            </a:r>
            <a:r>
              <a:rPr lang="ko-KR" altLang="en-US" b="1" dirty="0"/>
              <a:t>는 더 빠르게 가짜 이미지를 구분하는 능력을 갖추게 됩니다</a:t>
            </a:r>
            <a:r>
              <a:rPr lang="en-US" altLang="ko-KR" dirty="0"/>
              <a:t>. </a:t>
            </a:r>
            <a:r>
              <a:rPr lang="ko-KR" altLang="en-US" dirty="0"/>
              <a:t>이로 인해 </a:t>
            </a:r>
            <a:r>
              <a:rPr lang="en-US" altLang="ko-KR" dirty="0"/>
              <a:t>Generator</a:t>
            </a:r>
            <a:r>
              <a:rPr lang="ko-KR" altLang="en-US" dirty="0"/>
              <a:t>는 </a:t>
            </a:r>
            <a:r>
              <a:rPr lang="ko-KR" altLang="en-US" b="1" dirty="0"/>
              <a:t>더 진짜 같은 이미지를 생성</a:t>
            </a:r>
            <a:r>
              <a:rPr lang="ko-KR" altLang="en-US" dirty="0"/>
              <a:t>하기 위해 더욱 발전하게 됩니다</a:t>
            </a:r>
            <a:r>
              <a:rPr lang="en-US" altLang="ko-KR" dirty="0"/>
              <a:t>. </a:t>
            </a:r>
            <a:r>
              <a:rPr lang="ko-KR" altLang="en-US" dirty="0"/>
              <a:t>결국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높은 </a:t>
            </a:r>
            <a:r>
              <a:rPr lang="ko-KR" altLang="en-US" b="1" dirty="0" err="1"/>
              <a:t>학습률로</a:t>
            </a:r>
            <a:r>
              <a:rPr lang="ko-KR" altLang="en-US" b="1" dirty="0"/>
              <a:t> 가짜를 더 정확하게 구분</a:t>
            </a:r>
            <a:r>
              <a:rPr lang="ko-KR" altLang="en-US" dirty="0"/>
              <a:t>하게 되면서</a:t>
            </a:r>
            <a:r>
              <a:rPr lang="en-US" altLang="ko-KR" dirty="0"/>
              <a:t>, Generator </a:t>
            </a:r>
            <a:r>
              <a:rPr lang="ko-KR" altLang="en-US" dirty="0"/>
              <a:t>역시 </a:t>
            </a:r>
            <a:r>
              <a:rPr lang="ko-KR" altLang="en-US" b="1" dirty="0"/>
              <a:t>더 진짜 같은 이미지를 만들도록 학습이 유도</a:t>
            </a:r>
            <a:r>
              <a:rPr lang="ko-KR" altLang="en-US" dirty="0"/>
              <a:t>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7D1477-9807-E89F-ABD7-0D33564953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6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35268727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02B18-A6C9-5973-EED9-647616C8D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1CCF488-9059-0442-BF2B-BA9D95C3CC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951D34F-42AC-CC0D-660D-DAC0369336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/>
              <a:t>1. Discriminator</a:t>
            </a:r>
            <a:r>
              <a:rPr lang="ko-KR" altLang="en-US" b="1" dirty="0"/>
              <a:t>와 </a:t>
            </a:r>
            <a:r>
              <a:rPr lang="en-US" altLang="ko-KR" b="1" dirty="0"/>
              <a:t>Generator</a:t>
            </a:r>
            <a:r>
              <a:rPr lang="ko-KR" altLang="en-US" b="1" dirty="0"/>
              <a:t>의 역할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Generator (G)</a:t>
            </a:r>
            <a:r>
              <a:rPr lang="en-US" altLang="ko-KR" dirty="0"/>
              <a:t>: </a:t>
            </a:r>
            <a:r>
              <a:rPr lang="ko-KR" altLang="en-US" dirty="0"/>
              <a:t>가짜 이미지를 생성하여 </a:t>
            </a:r>
            <a:r>
              <a:rPr lang="en-US" altLang="ko-KR" dirty="0"/>
              <a:t>Discriminator</a:t>
            </a:r>
            <a:r>
              <a:rPr lang="ko-KR" altLang="en-US" dirty="0"/>
              <a:t>가 이를 진짜로 착각하도록 만듭니다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가능한 한 </a:t>
            </a:r>
            <a:r>
              <a:rPr lang="ko-KR" altLang="en-US" b="1" dirty="0"/>
              <a:t>진짜 같은 가짜 이미지</a:t>
            </a:r>
            <a:r>
              <a:rPr lang="ko-KR" altLang="en-US" dirty="0"/>
              <a:t>를 만드는 것이 목표입니다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Discriminator (D)</a:t>
            </a:r>
            <a:r>
              <a:rPr lang="en-US" altLang="ko-KR" dirty="0"/>
              <a:t>: Generator</a:t>
            </a:r>
            <a:r>
              <a:rPr lang="ko-KR" altLang="en-US" dirty="0"/>
              <a:t>가 만든 가짜 이미지를 구별하여 </a:t>
            </a:r>
            <a:r>
              <a:rPr lang="ko-KR" altLang="en-US" b="1" dirty="0"/>
              <a:t>진짜와 가짜를 정확히 판별하는 것</a:t>
            </a:r>
            <a:r>
              <a:rPr lang="ko-KR" altLang="en-US" dirty="0"/>
              <a:t>이 목표입니다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en-US" altLang="ko-KR" dirty="0"/>
              <a:t>GAN</a:t>
            </a:r>
            <a:r>
              <a:rPr lang="ko-KR" altLang="en-US" dirty="0"/>
              <a:t>에서는 이 두 네트워크가 서로 경쟁하면서 발전하게 됩니다</a:t>
            </a:r>
            <a:r>
              <a:rPr lang="en-US" altLang="ko-KR" dirty="0"/>
              <a:t>. Discriminator</a:t>
            </a:r>
            <a:r>
              <a:rPr lang="ko-KR" altLang="en-US" dirty="0"/>
              <a:t>는 점점 더 가짜 이미지를 정확하게 구별하려 하고</a:t>
            </a:r>
            <a:r>
              <a:rPr lang="en-US" altLang="ko-KR" dirty="0"/>
              <a:t>, Generator</a:t>
            </a:r>
            <a:r>
              <a:rPr lang="ko-KR" altLang="en-US" dirty="0"/>
              <a:t>는 </a:t>
            </a:r>
            <a:r>
              <a:rPr lang="en-US" altLang="ko-KR" dirty="0"/>
              <a:t>Discriminator</a:t>
            </a:r>
            <a:r>
              <a:rPr lang="ko-KR" altLang="en-US" dirty="0"/>
              <a:t>를 속이기 위해 더 진짜 같은 이미지를 만들어내려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2. Discriminator</a:t>
            </a:r>
            <a:r>
              <a:rPr lang="ko-KR" altLang="en-US" b="1" dirty="0"/>
              <a:t>의 </a:t>
            </a:r>
            <a:r>
              <a:rPr lang="ko-KR" altLang="en-US" b="1" dirty="0" err="1"/>
              <a:t>학습률이</a:t>
            </a:r>
            <a:r>
              <a:rPr lang="ko-KR" altLang="en-US" b="1" dirty="0"/>
              <a:t> 높다는 의미</a:t>
            </a:r>
          </a:p>
          <a:p>
            <a:r>
              <a:rPr lang="ko-KR" altLang="en-US" dirty="0"/>
              <a:t>**</a:t>
            </a:r>
            <a:r>
              <a:rPr lang="ko-KR" altLang="en-US" dirty="0" err="1"/>
              <a:t>학습률</a:t>
            </a:r>
            <a:r>
              <a:rPr lang="ko-KR" altLang="en-US" dirty="0"/>
              <a:t> </a:t>
            </a:r>
            <a:r>
              <a:rPr lang="en-US" altLang="ko-KR" dirty="0"/>
              <a:t>(Learning Rate)**</a:t>
            </a:r>
            <a:r>
              <a:rPr lang="ko-KR" altLang="en-US" dirty="0"/>
              <a:t>은 모델이 데이터를 통해 배운 내용을 얼마나 빠르게 업데이트할지를 결정하는 값입니다</a:t>
            </a:r>
            <a:r>
              <a:rPr lang="en-US" altLang="ko-KR" dirty="0"/>
              <a:t>. Discriminator</a:t>
            </a:r>
            <a:r>
              <a:rPr lang="ko-KR" altLang="en-US" dirty="0"/>
              <a:t>의 </a:t>
            </a:r>
            <a:r>
              <a:rPr lang="ko-KR" altLang="en-US" dirty="0" err="1"/>
              <a:t>학습률이</a:t>
            </a:r>
            <a:r>
              <a:rPr lang="ko-KR" altLang="en-US" dirty="0"/>
              <a:t> 높다는 것은</a:t>
            </a:r>
            <a:r>
              <a:rPr lang="en-US" altLang="ko-KR" dirty="0"/>
              <a:t>,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자신의 가중치</a:t>
            </a:r>
            <a:r>
              <a:rPr lang="en-US" altLang="ko-KR" b="1" dirty="0"/>
              <a:t>(</a:t>
            </a:r>
            <a:r>
              <a:rPr lang="ko-KR" altLang="en-US" b="1" dirty="0"/>
              <a:t>매개변수</a:t>
            </a:r>
            <a:r>
              <a:rPr lang="en-US" altLang="ko-KR" b="1" dirty="0"/>
              <a:t>)</a:t>
            </a:r>
            <a:r>
              <a:rPr lang="ko-KR" altLang="en-US" b="1" dirty="0"/>
              <a:t>를 더 빨리 조정하면서 학습한다</a:t>
            </a:r>
            <a:r>
              <a:rPr lang="ko-KR" altLang="en-US" dirty="0"/>
              <a:t>는 의미입니다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Discriminator</a:t>
            </a:r>
            <a:r>
              <a:rPr lang="ko-KR" altLang="en-US" dirty="0"/>
              <a:t>가 가짜와 진짜 이미지를 더 빨리 구분할 수 있도록 학습이 진행됩니다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3. Discriminator </a:t>
            </a:r>
            <a:r>
              <a:rPr lang="ko-KR" altLang="en-US" b="1" dirty="0" err="1"/>
              <a:t>학습률이</a:t>
            </a:r>
            <a:r>
              <a:rPr lang="ko-KR" altLang="en-US" b="1" dirty="0"/>
              <a:t> 높으면 어떤 효과가 있는가</a:t>
            </a:r>
            <a:r>
              <a:rPr lang="en-US" altLang="ko-KR" b="1" dirty="0"/>
              <a:t>?</a:t>
            </a:r>
          </a:p>
          <a:p>
            <a:r>
              <a:rPr lang="en-US" altLang="ko-KR" dirty="0"/>
              <a:t>Discriminator</a:t>
            </a:r>
            <a:r>
              <a:rPr lang="ko-KR" altLang="en-US" dirty="0"/>
              <a:t>의 </a:t>
            </a:r>
            <a:r>
              <a:rPr lang="ko-KR" altLang="en-US" dirty="0" err="1"/>
              <a:t>학습률을</a:t>
            </a:r>
            <a:r>
              <a:rPr lang="ko-KR" altLang="en-US" dirty="0"/>
              <a:t> 높이는 이유는</a:t>
            </a:r>
            <a:r>
              <a:rPr lang="en-US" altLang="ko-KR" dirty="0"/>
              <a:t>,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</a:t>
            </a:r>
            <a:r>
              <a:rPr lang="en-US" altLang="ko-KR" b="1" dirty="0"/>
              <a:t>Generator</a:t>
            </a:r>
            <a:r>
              <a:rPr lang="ko-KR" altLang="en-US" b="1" dirty="0"/>
              <a:t>가 만든 가짜 이미지를 더 정확하게 구별하도록</a:t>
            </a:r>
            <a:r>
              <a:rPr lang="ko-KR" altLang="en-US" dirty="0"/>
              <a:t> 만드는 것입니다</a:t>
            </a:r>
            <a:r>
              <a:rPr lang="en-US" altLang="ko-KR" dirty="0"/>
              <a:t>. </a:t>
            </a:r>
            <a:r>
              <a:rPr lang="ko-KR" altLang="en-US" dirty="0"/>
              <a:t>이는 </a:t>
            </a:r>
            <a:r>
              <a:rPr lang="en-US" altLang="ko-KR" dirty="0"/>
              <a:t>Generator</a:t>
            </a:r>
            <a:r>
              <a:rPr lang="ko-KR" altLang="en-US" dirty="0"/>
              <a:t>와 </a:t>
            </a:r>
            <a:r>
              <a:rPr lang="en-US" altLang="ko-KR" dirty="0"/>
              <a:t>Discriminator </a:t>
            </a:r>
            <a:r>
              <a:rPr lang="ko-KR" altLang="en-US" dirty="0"/>
              <a:t>사이의 균형을 맞추기 </a:t>
            </a:r>
            <a:r>
              <a:rPr lang="ko-KR" altLang="en-US" dirty="0" err="1"/>
              <a:t>위함입니다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GAN</a:t>
            </a:r>
            <a:r>
              <a:rPr lang="ko-KR" altLang="en-US" dirty="0"/>
              <a:t>의 학습 과정에서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너무 느리게 학습</a:t>
            </a:r>
            <a:r>
              <a:rPr lang="ko-KR" altLang="en-US" dirty="0"/>
              <a:t>하면</a:t>
            </a:r>
            <a:r>
              <a:rPr lang="en-US" altLang="ko-KR" dirty="0"/>
              <a:t>, Generator</a:t>
            </a:r>
            <a:r>
              <a:rPr lang="ko-KR" altLang="en-US" dirty="0"/>
              <a:t>가 만들어내는 가짜 이미지를 효과적으로 구별하지 못하게 되어</a:t>
            </a:r>
            <a:r>
              <a:rPr lang="en-US" altLang="ko-KR" dirty="0"/>
              <a:t>, Generator</a:t>
            </a:r>
            <a:r>
              <a:rPr lang="ko-KR" altLang="en-US" dirty="0"/>
              <a:t>의 성능이 향상되지 않습니다</a:t>
            </a:r>
            <a:r>
              <a:rPr lang="en-US" altLang="ko-KR" dirty="0"/>
              <a:t>. </a:t>
            </a:r>
            <a:r>
              <a:rPr lang="ko-KR" altLang="en-US" dirty="0"/>
              <a:t>반대로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빠르게 학습</a:t>
            </a:r>
            <a:r>
              <a:rPr lang="ko-KR" altLang="en-US" dirty="0"/>
              <a:t>한다면</a:t>
            </a:r>
            <a:r>
              <a:rPr lang="en-US" altLang="ko-KR" dirty="0"/>
              <a:t>, Generator</a:t>
            </a:r>
            <a:r>
              <a:rPr lang="ko-KR" altLang="en-US" dirty="0"/>
              <a:t>가 생성한 가짜 이미지가 진짜처럼 보이기 어려워지고</a:t>
            </a:r>
            <a:r>
              <a:rPr lang="en-US" altLang="ko-KR" dirty="0"/>
              <a:t>, Generator</a:t>
            </a:r>
            <a:r>
              <a:rPr lang="ko-KR" altLang="en-US" dirty="0"/>
              <a:t>는 더 진짜 같은 이미지를 생성하기 위해 </a:t>
            </a:r>
            <a:r>
              <a:rPr lang="ko-KR" altLang="en-US" b="1" dirty="0"/>
              <a:t>향상된 출력</a:t>
            </a:r>
            <a:r>
              <a:rPr lang="ko-KR" altLang="en-US" dirty="0"/>
              <a:t>을 만들어내려 노력하게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4. </a:t>
            </a:r>
            <a:r>
              <a:rPr lang="ko-KR" altLang="en-US" b="1" dirty="0"/>
              <a:t>결과적으로 </a:t>
            </a:r>
            <a:r>
              <a:rPr lang="en-US" altLang="ko-KR" b="1" dirty="0"/>
              <a:t>Discriminator </a:t>
            </a:r>
            <a:r>
              <a:rPr lang="ko-KR" altLang="en-US" b="1" dirty="0" err="1"/>
              <a:t>학습률이</a:t>
            </a:r>
            <a:r>
              <a:rPr lang="ko-KR" altLang="en-US" b="1" dirty="0"/>
              <a:t> 높은 이유</a:t>
            </a:r>
          </a:p>
          <a:p>
            <a:r>
              <a:rPr lang="en-US" altLang="ko-KR" dirty="0"/>
              <a:t>Discriminator</a:t>
            </a:r>
            <a:r>
              <a:rPr lang="ko-KR" altLang="en-US" dirty="0"/>
              <a:t>의 </a:t>
            </a:r>
            <a:r>
              <a:rPr lang="ko-KR" altLang="en-US" dirty="0" err="1"/>
              <a:t>학습률이</a:t>
            </a:r>
            <a:r>
              <a:rPr lang="ko-KR" altLang="en-US" dirty="0"/>
              <a:t> 높아지면</a:t>
            </a:r>
            <a:r>
              <a:rPr lang="en-US" altLang="ko-KR" dirty="0"/>
              <a:t>, </a:t>
            </a:r>
            <a:r>
              <a:rPr lang="en-US" altLang="ko-KR" b="1" dirty="0"/>
              <a:t>Discriminator</a:t>
            </a:r>
            <a:r>
              <a:rPr lang="ko-KR" altLang="en-US" b="1" dirty="0"/>
              <a:t>는 더 빠르게 가짜 이미지를 구분하는 능력을 갖추게 됩니다</a:t>
            </a:r>
            <a:r>
              <a:rPr lang="en-US" altLang="ko-KR" dirty="0"/>
              <a:t>. </a:t>
            </a:r>
            <a:r>
              <a:rPr lang="ko-KR" altLang="en-US" dirty="0"/>
              <a:t>이로 인해 </a:t>
            </a:r>
            <a:r>
              <a:rPr lang="en-US" altLang="ko-KR" dirty="0"/>
              <a:t>Generator</a:t>
            </a:r>
            <a:r>
              <a:rPr lang="ko-KR" altLang="en-US" dirty="0"/>
              <a:t>는 </a:t>
            </a:r>
            <a:r>
              <a:rPr lang="ko-KR" altLang="en-US" b="1" dirty="0"/>
              <a:t>더 진짜 같은 이미지를 생성</a:t>
            </a:r>
            <a:r>
              <a:rPr lang="ko-KR" altLang="en-US" dirty="0"/>
              <a:t>하기 위해 더욱 발전하게 됩니다</a:t>
            </a:r>
            <a:r>
              <a:rPr lang="en-US" altLang="ko-KR" dirty="0"/>
              <a:t>. </a:t>
            </a:r>
            <a:r>
              <a:rPr lang="ko-KR" altLang="en-US" dirty="0"/>
              <a:t>결국 </a:t>
            </a:r>
            <a:r>
              <a:rPr lang="en-US" altLang="ko-KR" b="1" dirty="0"/>
              <a:t>Discriminator</a:t>
            </a:r>
            <a:r>
              <a:rPr lang="ko-KR" altLang="en-US" b="1" dirty="0"/>
              <a:t>가 높은 </a:t>
            </a:r>
            <a:r>
              <a:rPr lang="ko-KR" altLang="en-US" b="1" dirty="0" err="1"/>
              <a:t>학습률로</a:t>
            </a:r>
            <a:r>
              <a:rPr lang="ko-KR" altLang="en-US" b="1" dirty="0"/>
              <a:t> 가짜를 더 정확하게 구분</a:t>
            </a:r>
            <a:r>
              <a:rPr lang="ko-KR" altLang="en-US" dirty="0"/>
              <a:t>하게 되면서</a:t>
            </a:r>
            <a:r>
              <a:rPr lang="en-US" altLang="ko-KR" dirty="0"/>
              <a:t>, Generator </a:t>
            </a:r>
            <a:r>
              <a:rPr lang="ko-KR" altLang="en-US" dirty="0"/>
              <a:t>역시 </a:t>
            </a:r>
            <a:r>
              <a:rPr lang="ko-KR" altLang="en-US" b="1" dirty="0"/>
              <a:t>더 진짜 같은 이미지를 만들도록 학습이 유도</a:t>
            </a:r>
            <a:r>
              <a:rPr lang="ko-KR" altLang="en-US" dirty="0"/>
              <a:t>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7B3C37-B693-4DE0-5350-486B1BF2E9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7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36279043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9A6CA5-BCFA-46D8-B4A6-54032BCA2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2BB9437-7E1B-D100-846E-A48C256F3E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0E337C4-25D6-8F60-3532-253589D193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첫 번째 열</a:t>
            </a:r>
            <a:r>
              <a:rPr lang="en-US" altLang="ko-KR" b="1" dirty="0"/>
              <a:t>: Baseline </a:t>
            </a:r>
            <a:r>
              <a:rPr lang="ko-KR" altLang="en-US" b="1" dirty="0"/>
              <a:t>모델 </a:t>
            </a:r>
            <a:r>
              <a:rPr lang="en-US" altLang="ko-KR" b="1" dirty="0"/>
              <a:t>(SN on 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설명</a:t>
            </a:r>
            <a:r>
              <a:rPr lang="en-US" altLang="ko-KR" dirty="0"/>
              <a:t>: Baseline </a:t>
            </a:r>
            <a:r>
              <a:rPr lang="ko-KR" altLang="en-US" dirty="0"/>
              <a:t>모델은 </a:t>
            </a:r>
            <a:r>
              <a:rPr lang="en-US" altLang="ko-KR" dirty="0"/>
              <a:t>Discriminator</a:t>
            </a:r>
            <a:r>
              <a:rPr lang="ko-KR" altLang="en-US" dirty="0"/>
              <a:t>에만 **</a:t>
            </a:r>
            <a:r>
              <a:rPr lang="en-US" altLang="ko-KR" dirty="0"/>
              <a:t>Spectral Normalization (SN)**</a:t>
            </a:r>
            <a:r>
              <a:rPr lang="ko-KR" altLang="en-US" dirty="0"/>
              <a:t>을 적용한 경우입니다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상단 그래프 </a:t>
            </a:r>
            <a:r>
              <a:rPr lang="en-US" altLang="ko-KR" b="1" dirty="0"/>
              <a:t>(FID)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FID </a:t>
            </a:r>
            <a:r>
              <a:rPr lang="ko-KR" altLang="en-US" dirty="0"/>
              <a:t>값이 불안정하게 크게 변동하고 있습니다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이는 </a:t>
            </a:r>
            <a:r>
              <a:rPr lang="en-US" altLang="ko-KR" dirty="0"/>
              <a:t>Discriminator</a:t>
            </a:r>
            <a:r>
              <a:rPr lang="ko-KR" altLang="en-US" dirty="0"/>
              <a:t>에만 </a:t>
            </a:r>
            <a:r>
              <a:rPr lang="en-US" altLang="ko-KR" dirty="0"/>
              <a:t>Spectral Normalization</a:t>
            </a:r>
            <a:r>
              <a:rPr lang="ko-KR" altLang="en-US" dirty="0"/>
              <a:t>을 적용했을 때 학습 과정이 불안정하고</a:t>
            </a:r>
            <a:r>
              <a:rPr lang="en-US" altLang="ko-KR" dirty="0"/>
              <a:t>, </a:t>
            </a:r>
            <a:r>
              <a:rPr lang="ko-KR" altLang="en-US" dirty="0"/>
              <a:t>일관되게 낮은 </a:t>
            </a:r>
            <a:r>
              <a:rPr lang="en-US" altLang="ko-KR" dirty="0"/>
              <a:t>FID</a:t>
            </a:r>
            <a:r>
              <a:rPr lang="ko-KR" altLang="en-US" dirty="0"/>
              <a:t>를 유지하지 못함을 나타냅니다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따라서 이 설정에서는 학습이 안정적으로 진행되지 않음을 확인할 수 있습니다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하단 그래프 </a:t>
            </a:r>
            <a:r>
              <a:rPr lang="en-US" altLang="ko-KR" b="1" dirty="0"/>
              <a:t>(Inception Score)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IS </a:t>
            </a:r>
            <a:r>
              <a:rPr lang="ko-KR" altLang="en-US" dirty="0"/>
              <a:t>또한 변동이 심하고</a:t>
            </a:r>
            <a:r>
              <a:rPr lang="en-US" altLang="ko-KR" dirty="0"/>
              <a:t>, </a:t>
            </a:r>
            <a:r>
              <a:rPr lang="ko-KR" altLang="en-US" dirty="0"/>
              <a:t>평균적으로 낮은 값을 유지합니다 </a:t>
            </a:r>
            <a:r>
              <a:rPr lang="en-US" altLang="ko-KR" dirty="0"/>
              <a:t>(</a:t>
            </a:r>
            <a:r>
              <a:rPr lang="ko-KR" altLang="en-US" dirty="0"/>
              <a:t>약 </a:t>
            </a:r>
            <a:r>
              <a:rPr lang="en-US" altLang="ko-KR" dirty="0"/>
              <a:t>3~4 </a:t>
            </a:r>
            <a:r>
              <a:rPr lang="ko-KR" altLang="en-US" dirty="0"/>
              <a:t>사이</a:t>
            </a:r>
            <a:r>
              <a:rPr lang="en-US" altLang="ko-KR" dirty="0"/>
              <a:t>).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IS</a:t>
            </a:r>
            <a:r>
              <a:rPr lang="ko-KR" altLang="en-US" dirty="0"/>
              <a:t>가 낮고 불안정하게 유지된다는 것은 생성 이미지의 품질이 낮고</a:t>
            </a:r>
            <a:r>
              <a:rPr lang="en-US" altLang="ko-KR" dirty="0"/>
              <a:t>, </a:t>
            </a:r>
            <a:r>
              <a:rPr lang="ko-KR" altLang="en-US" dirty="0"/>
              <a:t>이미지 다양성이 충분히 확보되지 않았음을 의미합니다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요약</a:t>
            </a:r>
            <a:r>
              <a:rPr lang="en-US" altLang="ko-KR" dirty="0"/>
              <a:t>: Baseline </a:t>
            </a:r>
            <a:r>
              <a:rPr lang="ko-KR" altLang="en-US" dirty="0"/>
              <a:t>설정에서는 학습이 안정적이지 않으며</a:t>
            </a:r>
            <a:r>
              <a:rPr lang="en-US" altLang="ko-KR" dirty="0"/>
              <a:t>, </a:t>
            </a:r>
            <a:r>
              <a:rPr lang="ko-KR" altLang="en-US" dirty="0"/>
              <a:t>생성 이미지의 품질과 다양성이 모두 낮습니다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두 번째 열</a:t>
            </a:r>
            <a:r>
              <a:rPr lang="en-US" altLang="ko-KR" b="1" dirty="0"/>
              <a:t>: SN on G/D (Generator</a:t>
            </a:r>
            <a:r>
              <a:rPr lang="ko-KR" altLang="en-US" b="1" dirty="0"/>
              <a:t>와 </a:t>
            </a:r>
            <a:r>
              <a:rPr lang="en-US" altLang="ko-KR" b="1" dirty="0"/>
              <a:t>Discriminator </a:t>
            </a:r>
            <a:r>
              <a:rPr lang="ko-KR" altLang="en-US" b="1" dirty="0"/>
              <a:t>모두에 </a:t>
            </a:r>
            <a:r>
              <a:rPr lang="en-US" altLang="ko-KR" b="1" dirty="0"/>
              <a:t>SN </a:t>
            </a:r>
            <a:r>
              <a:rPr lang="ko-KR" altLang="en-US" b="1" dirty="0"/>
              <a:t>적용</a:t>
            </a:r>
            <a:r>
              <a:rPr lang="en-US" altLang="ko-KR" b="1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설명</a:t>
            </a:r>
            <a:r>
              <a:rPr lang="en-US" altLang="ko-KR" dirty="0"/>
              <a:t>: Generator</a:t>
            </a:r>
            <a:r>
              <a:rPr lang="ko-KR" altLang="en-US" dirty="0"/>
              <a:t>와 </a:t>
            </a:r>
            <a:r>
              <a:rPr lang="en-US" altLang="ko-KR" dirty="0"/>
              <a:t>Discriminator</a:t>
            </a:r>
            <a:r>
              <a:rPr lang="ko-KR" altLang="en-US" dirty="0"/>
              <a:t>에 모두 </a:t>
            </a:r>
            <a:r>
              <a:rPr lang="en-US" altLang="ko-KR" b="1" dirty="0"/>
              <a:t>Spectral Normalization</a:t>
            </a:r>
            <a:r>
              <a:rPr lang="ko-KR" altLang="en-US" dirty="0"/>
              <a:t>을 적용한 경우입니다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 startAt="3"/>
            </a:pPr>
            <a:r>
              <a:rPr lang="ko-KR" altLang="en-US" b="1" dirty="0"/>
              <a:t>상단 그래프 </a:t>
            </a:r>
            <a:r>
              <a:rPr lang="en-US" altLang="ko-KR" b="1" dirty="0"/>
              <a:t>(FID)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 startAt="3"/>
            </a:pPr>
            <a:r>
              <a:rPr lang="en-US" altLang="ko-KR" dirty="0"/>
              <a:t>FID </a:t>
            </a:r>
            <a:r>
              <a:rPr lang="ko-KR" altLang="en-US" dirty="0"/>
              <a:t>값이 빠르게 감소하여 약 </a:t>
            </a:r>
            <a:r>
              <a:rPr lang="en-US" altLang="ko-KR" dirty="0"/>
              <a:t>50 </a:t>
            </a:r>
            <a:r>
              <a:rPr lang="ko-KR" altLang="en-US" dirty="0"/>
              <a:t>근처에서 낮은 값을 유지합니다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 startAt="3"/>
            </a:pPr>
            <a:r>
              <a:rPr lang="ko-KR" altLang="en-US" dirty="0"/>
              <a:t>이는 </a:t>
            </a:r>
            <a:r>
              <a:rPr lang="en-US" altLang="ko-KR" dirty="0"/>
              <a:t>Generator</a:t>
            </a:r>
            <a:r>
              <a:rPr lang="ko-KR" altLang="en-US" dirty="0"/>
              <a:t>와 </a:t>
            </a:r>
            <a:r>
              <a:rPr lang="en-US" altLang="ko-KR" dirty="0"/>
              <a:t>Discriminator </a:t>
            </a:r>
            <a:r>
              <a:rPr lang="ko-KR" altLang="en-US" dirty="0"/>
              <a:t>모두에 </a:t>
            </a:r>
            <a:r>
              <a:rPr lang="en-US" altLang="ko-KR" dirty="0"/>
              <a:t>Spectral Normalization</a:t>
            </a:r>
            <a:r>
              <a:rPr lang="ko-KR" altLang="en-US" dirty="0"/>
              <a:t>을 적용한 덕분에 학습이 안정화되었고</a:t>
            </a:r>
            <a:r>
              <a:rPr lang="en-US" altLang="ko-KR" dirty="0"/>
              <a:t>, FID</a:t>
            </a:r>
            <a:r>
              <a:rPr lang="ko-KR" altLang="en-US" dirty="0"/>
              <a:t>가 낮아지면서 실제 데이터와의 유사성이 개선되었음을 나타냅니다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 startAt="3"/>
            </a:pPr>
            <a:r>
              <a:rPr lang="ko-KR" altLang="en-US" b="1" dirty="0"/>
              <a:t>하단 그래프 </a:t>
            </a:r>
            <a:r>
              <a:rPr lang="en-US" altLang="ko-KR" b="1" dirty="0"/>
              <a:t>(Inception Score)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 startAt="3"/>
            </a:pPr>
            <a:r>
              <a:rPr lang="en-US" altLang="ko-KR" dirty="0"/>
              <a:t>IS</a:t>
            </a:r>
            <a:r>
              <a:rPr lang="ko-KR" altLang="en-US" dirty="0"/>
              <a:t>가 </a:t>
            </a:r>
            <a:r>
              <a:rPr lang="en-US" altLang="ko-KR" dirty="0"/>
              <a:t>25 </a:t>
            </a:r>
            <a:r>
              <a:rPr lang="ko-KR" altLang="en-US" dirty="0"/>
              <a:t>근처까지 증가한 후</a:t>
            </a:r>
            <a:r>
              <a:rPr lang="en-US" altLang="ko-KR" dirty="0"/>
              <a:t>, </a:t>
            </a:r>
            <a:r>
              <a:rPr lang="ko-KR" altLang="en-US" dirty="0"/>
              <a:t>학습 후반부에 다소 감소하는 경향을 보입니다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 startAt="3"/>
            </a:pPr>
            <a:r>
              <a:rPr lang="ko-KR" altLang="en-US" dirty="0"/>
              <a:t>높은 </a:t>
            </a:r>
            <a:r>
              <a:rPr lang="en-US" altLang="ko-KR" dirty="0"/>
              <a:t>IS</a:t>
            </a:r>
            <a:r>
              <a:rPr lang="ko-KR" altLang="en-US" dirty="0"/>
              <a:t>는 생성 이미지가 명확하고 다양한 클래스에 걸쳐 있음을 시사하지만</a:t>
            </a:r>
            <a:r>
              <a:rPr lang="en-US" altLang="ko-KR" dirty="0"/>
              <a:t>, </a:t>
            </a:r>
            <a:r>
              <a:rPr lang="ko-KR" altLang="en-US" dirty="0"/>
              <a:t>학습 후반부의 감소는 여전히 일부 불안정성을 나타낼 수 있습니다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요약</a:t>
            </a:r>
            <a:r>
              <a:rPr lang="en-US" altLang="ko-KR" dirty="0"/>
              <a:t>: Generator</a:t>
            </a:r>
            <a:r>
              <a:rPr lang="ko-KR" altLang="en-US" dirty="0"/>
              <a:t>와 </a:t>
            </a:r>
            <a:r>
              <a:rPr lang="en-US" altLang="ko-KR" dirty="0"/>
              <a:t>Discriminator</a:t>
            </a:r>
            <a:r>
              <a:rPr lang="ko-KR" altLang="en-US" dirty="0"/>
              <a:t>에 </a:t>
            </a:r>
            <a:r>
              <a:rPr lang="en-US" altLang="ko-KR" dirty="0"/>
              <a:t>Spectral Normalization</a:t>
            </a:r>
            <a:r>
              <a:rPr lang="ko-KR" altLang="en-US" dirty="0"/>
              <a:t>을 적용함으로써 생성 이미지의 품질과 안정성이 크게 개선되었지만</a:t>
            </a:r>
            <a:r>
              <a:rPr lang="en-US" altLang="ko-KR" dirty="0"/>
              <a:t>, </a:t>
            </a:r>
            <a:r>
              <a:rPr lang="ko-KR" altLang="en-US" dirty="0"/>
              <a:t>학습 후반부에는 일부 감소 추세가 관찰됩니다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세 번째 열</a:t>
            </a:r>
            <a:r>
              <a:rPr lang="en-US" altLang="ko-KR" b="1" dirty="0"/>
              <a:t>: SN on G/D + TTUR (Generator</a:t>
            </a:r>
            <a:r>
              <a:rPr lang="ko-KR" altLang="en-US" b="1" dirty="0"/>
              <a:t>와 </a:t>
            </a:r>
            <a:r>
              <a:rPr lang="en-US" altLang="ko-KR" b="1" dirty="0"/>
              <a:t>Discriminator </a:t>
            </a:r>
            <a:r>
              <a:rPr lang="ko-KR" altLang="en-US" b="1" dirty="0"/>
              <a:t>모두에 </a:t>
            </a:r>
            <a:r>
              <a:rPr lang="en-US" altLang="ko-KR" b="1" dirty="0"/>
              <a:t>SN </a:t>
            </a:r>
            <a:r>
              <a:rPr lang="ko-KR" altLang="en-US" b="1" dirty="0"/>
              <a:t>및 </a:t>
            </a:r>
            <a:r>
              <a:rPr lang="en-US" altLang="ko-KR" b="1" dirty="0"/>
              <a:t>TTUR </a:t>
            </a:r>
            <a:r>
              <a:rPr lang="ko-KR" altLang="en-US" b="1" dirty="0"/>
              <a:t>적용</a:t>
            </a:r>
            <a:r>
              <a:rPr lang="en-US" altLang="ko-KR" b="1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설명</a:t>
            </a:r>
            <a:r>
              <a:rPr lang="en-US" altLang="ko-KR" dirty="0"/>
              <a:t>: Generator</a:t>
            </a:r>
            <a:r>
              <a:rPr lang="ko-KR" altLang="en-US" dirty="0"/>
              <a:t>와 </a:t>
            </a:r>
            <a:r>
              <a:rPr lang="en-US" altLang="ko-KR" dirty="0"/>
              <a:t>Discriminator</a:t>
            </a:r>
            <a:r>
              <a:rPr lang="ko-KR" altLang="en-US" dirty="0"/>
              <a:t>에 </a:t>
            </a:r>
            <a:r>
              <a:rPr lang="en-US" altLang="ko-KR" dirty="0"/>
              <a:t>Spectral Normalization</a:t>
            </a:r>
            <a:r>
              <a:rPr lang="ko-KR" altLang="en-US" dirty="0"/>
              <a:t>을 적용하고</a:t>
            </a:r>
            <a:r>
              <a:rPr lang="en-US" altLang="ko-KR" dirty="0"/>
              <a:t>, **Two Time-Scale Update Rule (TTUR)**</a:t>
            </a:r>
            <a:r>
              <a:rPr lang="ko-KR" altLang="en-US" dirty="0"/>
              <a:t>을 도입한 경우입니다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 startAt="5"/>
            </a:pPr>
            <a:r>
              <a:rPr lang="ko-KR" altLang="en-US" b="1" dirty="0"/>
              <a:t>상단 그래프 </a:t>
            </a:r>
            <a:r>
              <a:rPr lang="en-US" altLang="ko-KR" b="1" dirty="0"/>
              <a:t>(FID)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 startAt="5"/>
            </a:pPr>
            <a:r>
              <a:rPr lang="en-US" altLang="ko-KR" dirty="0"/>
              <a:t>FID </a:t>
            </a:r>
            <a:r>
              <a:rPr lang="ko-KR" altLang="en-US" dirty="0"/>
              <a:t>값이 매우 빠르게 낮아져 약 </a:t>
            </a:r>
            <a:r>
              <a:rPr lang="en-US" altLang="ko-KR" dirty="0"/>
              <a:t>25 </a:t>
            </a:r>
            <a:r>
              <a:rPr lang="ko-KR" altLang="en-US" dirty="0"/>
              <a:t>근처에서 안정적으로 유지됩니다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 startAt="5"/>
            </a:pPr>
            <a:r>
              <a:rPr lang="ko-KR" altLang="en-US" dirty="0"/>
              <a:t>이는 </a:t>
            </a:r>
            <a:r>
              <a:rPr lang="en-US" altLang="ko-KR" dirty="0"/>
              <a:t>TTUR</a:t>
            </a:r>
            <a:r>
              <a:rPr lang="ko-KR" altLang="en-US" dirty="0"/>
              <a:t>로 인해 학습이 훨씬 더 안정적으로 이루어지고</a:t>
            </a:r>
            <a:r>
              <a:rPr lang="en-US" altLang="ko-KR" dirty="0"/>
              <a:t>, </a:t>
            </a:r>
            <a:r>
              <a:rPr lang="ko-KR" altLang="en-US" dirty="0"/>
              <a:t>생성 이미지가 실제 데이터에 매우 근접함을 의미합니다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 startAt="5"/>
            </a:pPr>
            <a:r>
              <a:rPr lang="ko-KR" altLang="en-US" b="1" dirty="0"/>
              <a:t>하단 그래프 </a:t>
            </a:r>
            <a:r>
              <a:rPr lang="en-US" altLang="ko-KR" b="1" dirty="0"/>
              <a:t>(Inception Score)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 startAt="5"/>
            </a:pPr>
            <a:r>
              <a:rPr lang="en-US" altLang="ko-KR" dirty="0"/>
              <a:t>IS</a:t>
            </a:r>
            <a:r>
              <a:rPr lang="ko-KR" altLang="en-US" dirty="0"/>
              <a:t>가 지속적으로 증가하며 약 </a:t>
            </a:r>
            <a:r>
              <a:rPr lang="en-US" altLang="ko-KR" dirty="0"/>
              <a:t>45</a:t>
            </a:r>
            <a:r>
              <a:rPr lang="ko-KR" altLang="en-US" dirty="0"/>
              <a:t>에 도달하여 매우 높은 값을 유지합니다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 startAt="5"/>
            </a:pPr>
            <a:r>
              <a:rPr lang="ko-KR" altLang="en-US" dirty="0"/>
              <a:t>이는 모델이 높은 품질과 다양한 이미지를 생성하고 있음을 나타내며</a:t>
            </a:r>
            <a:r>
              <a:rPr lang="en-US" altLang="ko-KR" dirty="0"/>
              <a:t>, TTUR </a:t>
            </a:r>
            <a:r>
              <a:rPr lang="ko-KR" altLang="en-US" dirty="0"/>
              <a:t>적용으로 인해 학습이 더욱 성공적으로 이루어졌음을 보여줍니다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요약</a:t>
            </a:r>
            <a:r>
              <a:rPr lang="en-US" altLang="ko-KR" dirty="0"/>
              <a:t>: Generator</a:t>
            </a:r>
            <a:r>
              <a:rPr lang="ko-KR" altLang="en-US" dirty="0"/>
              <a:t>와 </a:t>
            </a:r>
            <a:r>
              <a:rPr lang="en-US" altLang="ko-KR" dirty="0"/>
              <a:t>Discriminator </a:t>
            </a:r>
            <a:r>
              <a:rPr lang="ko-KR" altLang="en-US" dirty="0"/>
              <a:t>모두에 </a:t>
            </a:r>
            <a:r>
              <a:rPr lang="en-US" altLang="ko-KR" dirty="0"/>
              <a:t>Spectral Normalization</a:t>
            </a:r>
            <a:r>
              <a:rPr lang="ko-KR" altLang="en-US" dirty="0"/>
              <a:t>을 적용하고 </a:t>
            </a:r>
            <a:r>
              <a:rPr lang="en-US" altLang="ko-KR" dirty="0"/>
              <a:t>TTUR</a:t>
            </a:r>
            <a:r>
              <a:rPr lang="ko-KR" altLang="en-US" dirty="0"/>
              <a:t>을 추가하니 학습 안정성이 극대화되고</a:t>
            </a:r>
            <a:r>
              <a:rPr lang="en-US" altLang="ko-KR" dirty="0"/>
              <a:t>, </a:t>
            </a:r>
            <a:r>
              <a:rPr lang="ko-KR" altLang="en-US" dirty="0"/>
              <a:t>생성 이미지의 품질과 다양성 모두가 최상의 성능을 보여줍니다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전체 요약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Baseline (SN on D)</a:t>
            </a:r>
            <a:r>
              <a:rPr lang="en-US" altLang="ko-KR" dirty="0"/>
              <a:t>: Discriminator</a:t>
            </a:r>
            <a:r>
              <a:rPr lang="ko-KR" altLang="en-US" dirty="0"/>
              <a:t>에만 </a:t>
            </a:r>
            <a:r>
              <a:rPr lang="en-US" altLang="ko-KR" dirty="0"/>
              <a:t>Spectral Normalization</a:t>
            </a:r>
            <a:r>
              <a:rPr lang="ko-KR" altLang="en-US" dirty="0"/>
              <a:t>을 적용한 경우로</a:t>
            </a:r>
            <a:r>
              <a:rPr lang="en-US" altLang="ko-KR" dirty="0"/>
              <a:t>, </a:t>
            </a:r>
            <a:r>
              <a:rPr lang="ko-KR" altLang="en-US" dirty="0"/>
              <a:t>학습이 불안정하며 </a:t>
            </a:r>
            <a:r>
              <a:rPr lang="en-US" altLang="ko-KR" dirty="0"/>
              <a:t>FID</a:t>
            </a:r>
            <a:r>
              <a:rPr lang="ko-KR" altLang="en-US" dirty="0"/>
              <a:t>와 </a:t>
            </a:r>
            <a:r>
              <a:rPr lang="en-US" altLang="ko-KR" dirty="0"/>
              <a:t>IS </a:t>
            </a:r>
            <a:r>
              <a:rPr lang="ko-KR" altLang="en-US" dirty="0"/>
              <a:t>모두 낮은 성능을 보입니다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SN on G/D</a:t>
            </a:r>
            <a:r>
              <a:rPr lang="en-US" altLang="ko-KR" dirty="0"/>
              <a:t>: Generator</a:t>
            </a:r>
            <a:r>
              <a:rPr lang="ko-KR" altLang="en-US" dirty="0"/>
              <a:t>와 </a:t>
            </a:r>
            <a:r>
              <a:rPr lang="en-US" altLang="ko-KR" dirty="0"/>
              <a:t>Discriminator </a:t>
            </a:r>
            <a:r>
              <a:rPr lang="ko-KR" altLang="en-US" dirty="0"/>
              <a:t>모두에 </a:t>
            </a:r>
            <a:r>
              <a:rPr lang="en-US" altLang="ko-KR" dirty="0"/>
              <a:t>Spectral Normalization</a:t>
            </a:r>
            <a:r>
              <a:rPr lang="ko-KR" altLang="en-US" dirty="0"/>
              <a:t>을 적용하면</a:t>
            </a:r>
            <a:r>
              <a:rPr lang="en-US" altLang="ko-KR" dirty="0"/>
              <a:t>, </a:t>
            </a:r>
            <a:r>
              <a:rPr lang="ko-KR" altLang="en-US" dirty="0"/>
              <a:t>학습 안정성이 개선되고 생성 이미지의 품질도 높아지지만</a:t>
            </a:r>
            <a:r>
              <a:rPr lang="en-US" altLang="ko-KR" dirty="0"/>
              <a:t>, </a:t>
            </a:r>
            <a:r>
              <a:rPr lang="ko-KR" altLang="en-US" dirty="0"/>
              <a:t>일부 학습 후반부에 성능이 감소합니다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SN on G/D + TTUR</a:t>
            </a:r>
            <a:r>
              <a:rPr lang="en-US" altLang="ko-KR" dirty="0"/>
              <a:t>: Spectral Normalization</a:t>
            </a:r>
            <a:r>
              <a:rPr lang="ko-KR" altLang="en-US" dirty="0"/>
              <a:t>과 </a:t>
            </a:r>
            <a:r>
              <a:rPr lang="en-US" altLang="ko-KR" dirty="0"/>
              <a:t>TTUR</a:t>
            </a:r>
            <a:r>
              <a:rPr lang="ko-KR" altLang="en-US" dirty="0"/>
              <a:t>을 함께 적용한 경우</a:t>
            </a:r>
            <a:r>
              <a:rPr lang="en-US" altLang="ko-KR" dirty="0"/>
              <a:t>, </a:t>
            </a:r>
            <a:r>
              <a:rPr lang="ko-KR" altLang="en-US" dirty="0"/>
              <a:t>학습 안정성이 가장 우수하며 </a:t>
            </a:r>
            <a:r>
              <a:rPr lang="en-US" altLang="ko-KR" dirty="0"/>
              <a:t>FID</a:t>
            </a:r>
            <a:r>
              <a:rPr lang="ko-KR" altLang="en-US" dirty="0"/>
              <a:t>와 </a:t>
            </a:r>
            <a:r>
              <a:rPr lang="en-US" altLang="ko-KR" dirty="0"/>
              <a:t>IS </a:t>
            </a:r>
            <a:r>
              <a:rPr lang="ko-KR" altLang="en-US" dirty="0"/>
              <a:t>모두 높은 성능을 유지합니다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</a:t>
            </a:r>
            <a:r>
              <a:rPr lang="en-US" altLang="ko-KR" b="1" dirty="0"/>
              <a:t>Generator</a:t>
            </a:r>
            <a:r>
              <a:rPr lang="ko-KR" altLang="en-US" b="1" dirty="0"/>
              <a:t>와 </a:t>
            </a:r>
            <a:r>
              <a:rPr lang="en-US" altLang="ko-KR" b="1" dirty="0"/>
              <a:t>Discriminator </a:t>
            </a:r>
            <a:r>
              <a:rPr lang="ko-KR" altLang="en-US" b="1" dirty="0"/>
              <a:t>모두에 </a:t>
            </a:r>
            <a:r>
              <a:rPr lang="en-US" altLang="ko-KR" b="1" dirty="0"/>
              <a:t>Spectral Normalization</a:t>
            </a:r>
            <a:r>
              <a:rPr lang="ko-KR" altLang="en-US" b="1" dirty="0"/>
              <a:t>을 적용하고</a:t>
            </a:r>
            <a:r>
              <a:rPr lang="en-US" altLang="ko-KR" b="1" dirty="0"/>
              <a:t>, TTUR</a:t>
            </a:r>
            <a:r>
              <a:rPr lang="ko-KR" altLang="en-US" b="1" dirty="0"/>
              <a:t>을 추가</a:t>
            </a:r>
            <a:r>
              <a:rPr lang="ko-KR" altLang="en-US" dirty="0"/>
              <a:t>하는 것이 최적의 성능을 달성하는 방법임을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2E7D574-B04A-E68F-C3A2-2A3B24E2A7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8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5642922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72E75-656C-66B3-5AB6-8F222EB5B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932296C-AB7F-E10D-278B-FF2389496F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8CF2C7C-F9FB-3F60-D52F-B2D5E4FE97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/>
              <a:t>1. </a:t>
            </a:r>
            <a:r>
              <a:rPr lang="ko-KR" altLang="en-US" b="1" dirty="0"/>
              <a:t>생성된 이미지 패널과 </a:t>
            </a:r>
            <a:r>
              <a:rPr lang="en-US" altLang="ko-KR" b="1" dirty="0"/>
              <a:t>FID </a:t>
            </a:r>
            <a:r>
              <a:rPr lang="ko-KR" altLang="en-US" b="1" dirty="0"/>
              <a:t>변화 해석</a:t>
            </a:r>
          </a:p>
          <a:p>
            <a:r>
              <a:rPr lang="ko-KR" altLang="en-US" dirty="0"/>
              <a:t>이미지 패널은 다양한 설정에서 생성된 이미지와 그에 따른 </a:t>
            </a:r>
            <a:r>
              <a:rPr lang="en-US" altLang="ko-KR" b="1" dirty="0"/>
              <a:t>FID </a:t>
            </a:r>
            <a:r>
              <a:rPr lang="ko-KR" altLang="en-US" b="1" dirty="0"/>
              <a:t>점수</a:t>
            </a:r>
            <a:r>
              <a:rPr lang="ko-KR" altLang="en-US" dirty="0"/>
              <a:t>를 보여줍니다</a:t>
            </a:r>
            <a:r>
              <a:rPr lang="en-US" altLang="ko-KR" dirty="0"/>
              <a:t>. </a:t>
            </a:r>
            <a:r>
              <a:rPr lang="ko-KR" altLang="en-US" dirty="0"/>
              <a:t>각 설정의 설명과 </a:t>
            </a:r>
            <a:r>
              <a:rPr lang="en-US" altLang="ko-KR" dirty="0"/>
              <a:t>FID </a:t>
            </a:r>
            <a:r>
              <a:rPr lang="ko-KR" altLang="en-US" dirty="0"/>
              <a:t>해석은 다음과 같습니다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Baseline: SN on D (10k, FID=181.84)</a:t>
            </a:r>
            <a:endParaRPr lang="ko-KR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 설정은 **</a:t>
            </a:r>
            <a:r>
              <a:rPr lang="en-US" altLang="ko-KR" dirty="0"/>
              <a:t>Discriminator</a:t>
            </a:r>
            <a:r>
              <a:rPr lang="ko-KR" altLang="en-US" dirty="0"/>
              <a:t>에만 </a:t>
            </a:r>
            <a:r>
              <a:rPr lang="en-US" altLang="ko-KR" dirty="0"/>
              <a:t>Spectral Normalization (SN)**</a:t>
            </a:r>
            <a:r>
              <a:rPr lang="ko-KR" altLang="en-US" dirty="0"/>
              <a:t>을 적용한 베이스라인 모델입니다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FID</a:t>
            </a:r>
            <a:r>
              <a:rPr lang="ko-KR" altLang="en-US" dirty="0"/>
              <a:t>가 </a:t>
            </a:r>
            <a:r>
              <a:rPr lang="en-US" altLang="ko-KR" dirty="0"/>
              <a:t>181.84</a:t>
            </a:r>
            <a:r>
              <a:rPr lang="ko-KR" altLang="en-US" dirty="0"/>
              <a:t>로 매우 높은데</a:t>
            </a:r>
            <a:r>
              <a:rPr lang="en-US" altLang="ko-KR" dirty="0"/>
              <a:t>, </a:t>
            </a:r>
            <a:r>
              <a:rPr lang="ko-KR" altLang="en-US" dirty="0"/>
              <a:t>이는 생성된 이미지의 품질이 낮고</a:t>
            </a:r>
            <a:r>
              <a:rPr lang="en-US" altLang="ko-KR" dirty="0"/>
              <a:t>, </a:t>
            </a:r>
            <a:r>
              <a:rPr lang="ko-KR" altLang="en-US" dirty="0"/>
              <a:t>실제 데이터와의 유사성이 적다는 것을 의미합니다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이미지가 전반적으로 흐릿하고 형태가 불분명하여</a:t>
            </a:r>
            <a:r>
              <a:rPr lang="en-US" altLang="ko-KR" dirty="0"/>
              <a:t>, </a:t>
            </a:r>
            <a:r>
              <a:rPr lang="ko-KR" altLang="en-US" dirty="0"/>
              <a:t>학습이 제대로 이루어지지 않았음을 알 수 있습니다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SN on G/D (10k, FID=93.52)</a:t>
            </a:r>
            <a:endParaRPr lang="ko-KR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Generator</a:t>
            </a:r>
            <a:r>
              <a:rPr lang="ko-KR" altLang="en-US" b="1" dirty="0"/>
              <a:t>와 </a:t>
            </a:r>
            <a:r>
              <a:rPr lang="en-US" altLang="ko-KR" b="1" dirty="0"/>
              <a:t>Discriminator </a:t>
            </a:r>
            <a:r>
              <a:rPr lang="ko-KR" altLang="en-US" b="1" dirty="0"/>
              <a:t>모두에 </a:t>
            </a:r>
            <a:r>
              <a:rPr lang="en-US" altLang="ko-KR" b="1" dirty="0"/>
              <a:t>Spectral Normalization</a:t>
            </a:r>
            <a:r>
              <a:rPr lang="ko-KR" altLang="en-US" dirty="0"/>
              <a:t>을 적용한 경우입니다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FID</a:t>
            </a:r>
            <a:r>
              <a:rPr lang="ko-KR" altLang="en-US" dirty="0"/>
              <a:t>가 </a:t>
            </a:r>
            <a:r>
              <a:rPr lang="en-US" altLang="ko-KR" dirty="0"/>
              <a:t>93.52</a:t>
            </a:r>
            <a:r>
              <a:rPr lang="ko-KR" altLang="en-US" dirty="0"/>
              <a:t>로 줄어들어</a:t>
            </a:r>
            <a:r>
              <a:rPr lang="en-US" altLang="ko-KR" dirty="0"/>
              <a:t>, </a:t>
            </a:r>
            <a:r>
              <a:rPr lang="ko-KR" altLang="en-US" dirty="0"/>
              <a:t>실제 데이터와 유사성이 개선되었음을 나타냅니다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이미지의 품질이 약간 향상되었지만</a:t>
            </a:r>
            <a:r>
              <a:rPr lang="en-US" altLang="ko-KR" dirty="0"/>
              <a:t>, </a:t>
            </a:r>
            <a:r>
              <a:rPr lang="ko-KR" altLang="en-US" dirty="0"/>
              <a:t>여전히 불안정한 부분이 보입니다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SN on G/D (160k, FID=33.39)</a:t>
            </a:r>
            <a:endParaRPr lang="ko-KR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학습을 진행한 </a:t>
            </a:r>
            <a:r>
              <a:rPr lang="en-US" altLang="ko-KR" dirty="0"/>
              <a:t>Iteration </a:t>
            </a:r>
            <a:r>
              <a:rPr lang="ko-KR" altLang="en-US" dirty="0"/>
              <a:t>수가 </a:t>
            </a:r>
            <a:r>
              <a:rPr lang="en-US" altLang="ko-KR" dirty="0"/>
              <a:t>160,000</a:t>
            </a:r>
            <a:r>
              <a:rPr lang="ko-KR" altLang="en-US" dirty="0"/>
              <a:t>번까지 증가하면서 </a:t>
            </a:r>
            <a:r>
              <a:rPr lang="en-US" altLang="ko-KR" dirty="0"/>
              <a:t>FID</a:t>
            </a:r>
            <a:r>
              <a:rPr lang="ko-KR" altLang="en-US" dirty="0"/>
              <a:t>가 </a:t>
            </a:r>
            <a:r>
              <a:rPr lang="en-US" altLang="ko-KR" dirty="0"/>
              <a:t>33.39</a:t>
            </a:r>
            <a:r>
              <a:rPr lang="ko-KR" altLang="en-US" dirty="0"/>
              <a:t>로 더욱 낮아졌습니다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생성된 이미지가 더욱 선명해지고</a:t>
            </a:r>
            <a:r>
              <a:rPr lang="en-US" altLang="ko-KR" dirty="0"/>
              <a:t>, </a:t>
            </a:r>
            <a:r>
              <a:rPr lang="ko-KR" altLang="en-US" dirty="0"/>
              <a:t>객체의 형태가 구체적으로 나타나기 시작합니다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SN on G/D (260k, FID=72.41)</a:t>
            </a:r>
            <a:endParaRPr lang="ko-KR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Iteration</a:t>
            </a:r>
            <a:r>
              <a:rPr lang="ko-KR" altLang="en-US" dirty="0"/>
              <a:t>을 </a:t>
            </a:r>
            <a:r>
              <a:rPr lang="en-US" altLang="ko-KR" dirty="0"/>
              <a:t>260,000</a:t>
            </a:r>
            <a:r>
              <a:rPr lang="ko-KR" altLang="en-US" dirty="0"/>
              <a:t>번으로 늘렸지만</a:t>
            </a:r>
            <a:r>
              <a:rPr lang="en-US" altLang="ko-KR" dirty="0"/>
              <a:t>, FID</a:t>
            </a:r>
            <a:r>
              <a:rPr lang="ko-KR" altLang="en-US" dirty="0"/>
              <a:t>가 </a:t>
            </a:r>
            <a:r>
              <a:rPr lang="en-US" altLang="ko-KR" dirty="0"/>
              <a:t>72.41</a:t>
            </a:r>
            <a:r>
              <a:rPr lang="ko-KR" altLang="en-US" dirty="0"/>
              <a:t>로 다시 증가하였습니다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이는 지나치게 많은 학습이 </a:t>
            </a:r>
            <a:r>
              <a:rPr lang="ko-KR" altLang="en-US" dirty="0" err="1"/>
              <a:t>과적합</a:t>
            </a:r>
            <a:r>
              <a:rPr lang="en-US" altLang="ko-KR" dirty="0"/>
              <a:t>(overfitting)</a:t>
            </a:r>
            <a:r>
              <a:rPr lang="ko-KR" altLang="en-US" dirty="0"/>
              <a:t>을 일으킬 수 있음을 시사합니다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SN on G/D + TTUR (10k, FID=99.04)</a:t>
            </a:r>
            <a:endParaRPr lang="ko-KR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**</a:t>
            </a:r>
            <a:r>
              <a:rPr lang="en-US" altLang="ko-KR" dirty="0"/>
              <a:t>TTUR (Two Time-Scale Update Rule)**</a:t>
            </a:r>
            <a:r>
              <a:rPr lang="ko-KR" altLang="en-US" dirty="0"/>
              <a:t>을 추가하여 </a:t>
            </a:r>
            <a:r>
              <a:rPr lang="en-US" altLang="ko-KR" dirty="0"/>
              <a:t>Generator</a:t>
            </a:r>
            <a:r>
              <a:rPr lang="ko-KR" altLang="en-US" dirty="0"/>
              <a:t>와 </a:t>
            </a:r>
            <a:r>
              <a:rPr lang="en-US" altLang="ko-KR" dirty="0"/>
              <a:t>Discriminator</a:t>
            </a:r>
            <a:r>
              <a:rPr lang="ko-KR" altLang="en-US" dirty="0"/>
              <a:t>의 </a:t>
            </a:r>
            <a:r>
              <a:rPr lang="ko-KR" altLang="en-US" dirty="0" err="1"/>
              <a:t>학습률을</a:t>
            </a:r>
            <a:r>
              <a:rPr lang="ko-KR" altLang="en-US" dirty="0"/>
              <a:t> 다르게 설정한 모델입니다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초기 </a:t>
            </a:r>
            <a:r>
              <a:rPr lang="en-US" altLang="ko-KR" dirty="0"/>
              <a:t>FID</a:t>
            </a:r>
            <a:r>
              <a:rPr lang="ko-KR" altLang="en-US" dirty="0"/>
              <a:t>가 </a:t>
            </a:r>
            <a:r>
              <a:rPr lang="en-US" altLang="ko-KR" dirty="0"/>
              <a:t>99.04</a:t>
            </a:r>
            <a:r>
              <a:rPr lang="ko-KR" altLang="en-US" dirty="0"/>
              <a:t>로</a:t>
            </a:r>
            <a:r>
              <a:rPr lang="en-US" altLang="ko-KR" dirty="0"/>
              <a:t>, SN on G/D </a:t>
            </a:r>
            <a:r>
              <a:rPr lang="ko-KR" altLang="en-US" dirty="0"/>
              <a:t>설정보다 높은 값을 보이지만</a:t>
            </a:r>
            <a:r>
              <a:rPr lang="en-US" altLang="ko-KR" dirty="0"/>
              <a:t>, </a:t>
            </a:r>
            <a:r>
              <a:rPr lang="ko-KR" altLang="en-US" dirty="0"/>
              <a:t>초기 학습 단계임을 고려하면 성능이 개선될 가능성이 큽니다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SN on G/D + TTUR (160k, FID=40.96)</a:t>
            </a:r>
            <a:endParaRPr lang="ko-KR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학습을 진행하면서 </a:t>
            </a:r>
            <a:r>
              <a:rPr lang="en-US" altLang="ko-KR" dirty="0"/>
              <a:t>FID</a:t>
            </a:r>
            <a:r>
              <a:rPr lang="ko-KR" altLang="en-US" dirty="0"/>
              <a:t>가 </a:t>
            </a:r>
            <a:r>
              <a:rPr lang="en-US" altLang="ko-KR" dirty="0"/>
              <a:t>40.96</a:t>
            </a:r>
            <a:r>
              <a:rPr lang="ko-KR" altLang="en-US" dirty="0"/>
              <a:t>으로 낮아져</a:t>
            </a:r>
            <a:r>
              <a:rPr lang="en-US" altLang="ko-KR" dirty="0"/>
              <a:t>, </a:t>
            </a:r>
            <a:r>
              <a:rPr lang="ko-KR" altLang="en-US" dirty="0"/>
              <a:t>이미지 품질이 크게 향상되었습니다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SN on G/D + TTUR (260k, FID=34.62)</a:t>
            </a:r>
            <a:endParaRPr lang="ko-KR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학습이 더 진행되면서 </a:t>
            </a:r>
            <a:r>
              <a:rPr lang="en-US" altLang="ko-KR" dirty="0"/>
              <a:t>FID</a:t>
            </a:r>
            <a:r>
              <a:rPr lang="ko-KR" altLang="en-US" dirty="0"/>
              <a:t>가 </a:t>
            </a:r>
            <a:r>
              <a:rPr lang="en-US" altLang="ko-KR" dirty="0"/>
              <a:t>34.62</a:t>
            </a:r>
            <a:r>
              <a:rPr lang="ko-KR" altLang="en-US" dirty="0"/>
              <a:t>로 추가 감소하여</a:t>
            </a:r>
            <a:r>
              <a:rPr lang="en-US" altLang="ko-KR" dirty="0"/>
              <a:t>, </a:t>
            </a:r>
            <a:r>
              <a:rPr lang="ko-KR" altLang="en-US" dirty="0"/>
              <a:t>이미지의 품질이 안정적으로 유지됨을 보여줍니다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SN on G/D + TTUR (1M, FID=22.96)</a:t>
            </a:r>
            <a:endParaRPr lang="ko-KR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Iteration</a:t>
            </a:r>
            <a:r>
              <a:rPr lang="ko-KR" altLang="en-US" dirty="0"/>
              <a:t>을 </a:t>
            </a:r>
            <a:r>
              <a:rPr lang="en-US" altLang="ko-KR" dirty="0"/>
              <a:t>1</a:t>
            </a:r>
            <a:r>
              <a:rPr lang="ko-KR" altLang="en-US" dirty="0"/>
              <a:t>백만 번 수행한 결과</a:t>
            </a:r>
            <a:r>
              <a:rPr lang="en-US" altLang="ko-KR" dirty="0"/>
              <a:t>, FID</a:t>
            </a:r>
            <a:r>
              <a:rPr lang="ko-KR" altLang="en-US" dirty="0"/>
              <a:t>가 </a:t>
            </a:r>
            <a:r>
              <a:rPr lang="en-US" altLang="ko-KR" dirty="0"/>
              <a:t>22.96</a:t>
            </a:r>
            <a:r>
              <a:rPr lang="ko-KR" altLang="en-US" dirty="0"/>
              <a:t>으로 최저점에 도달했습니다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이는 학습이 매우 안정적이고</a:t>
            </a:r>
            <a:r>
              <a:rPr lang="en-US" altLang="ko-KR" dirty="0"/>
              <a:t>, </a:t>
            </a:r>
            <a:r>
              <a:rPr lang="ko-KR" altLang="en-US" dirty="0"/>
              <a:t>생성된 이미지가 실제 데이터와 높은 유사성을 갖추고 있음을 나타냅니다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요약</a:t>
            </a:r>
            <a:r>
              <a:rPr lang="en-US" altLang="ko-KR" dirty="0"/>
              <a:t>: Generator</a:t>
            </a:r>
            <a:r>
              <a:rPr lang="ko-KR" altLang="en-US" dirty="0"/>
              <a:t>와 </a:t>
            </a:r>
            <a:r>
              <a:rPr lang="en-US" altLang="ko-KR" dirty="0"/>
              <a:t>Discriminator </a:t>
            </a:r>
            <a:r>
              <a:rPr lang="ko-KR" altLang="en-US" dirty="0"/>
              <a:t>모두에 </a:t>
            </a:r>
            <a:r>
              <a:rPr lang="en-US" altLang="ko-KR" dirty="0"/>
              <a:t>SN</a:t>
            </a:r>
            <a:r>
              <a:rPr lang="ko-KR" altLang="en-US" dirty="0"/>
              <a:t>을 적용하고 </a:t>
            </a:r>
            <a:r>
              <a:rPr lang="en-US" altLang="ko-KR" dirty="0"/>
              <a:t>TTUR</a:t>
            </a:r>
            <a:r>
              <a:rPr lang="ko-KR" altLang="en-US" dirty="0"/>
              <a:t>을 추가한 모델이 가장 낮은 </a:t>
            </a:r>
            <a:r>
              <a:rPr lang="en-US" altLang="ko-KR" dirty="0"/>
              <a:t>FID</a:t>
            </a:r>
            <a:r>
              <a:rPr lang="ko-KR" altLang="en-US" dirty="0"/>
              <a:t>를 기록하여</a:t>
            </a:r>
            <a:r>
              <a:rPr lang="en-US" altLang="ko-KR" dirty="0"/>
              <a:t>, </a:t>
            </a:r>
            <a:r>
              <a:rPr lang="ko-KR" altLang="en-US" dirty="0"/>
              <a:t>실제 이미지와 유사한 고품질의 이미지를 생성하는 데 가장 효과적임을 확인할 수 있습니다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2. </a:t>
            </a:r>
            <a:r>
              <a:rPr lang="ko-KR" altLang="en-US" b="1" dirty="0"/>
              <a:t>성능 표 </a:t>
            </a:r>
            <a:r>
              <a:rPr lang="en-US" altLang="ko-KR" b="1" dirty="0"/>
              <a:t>(Table 1) </a:t>
            </a:r>
            <a:r>
              <a:rPr lang="ko-KR" altLang="en-US" b="1" dirty="0"/>
              <a:t>해석</a:t>
            </a:r>
          </a:p>
          <a:p>
            <a:r>
              <a:rPr lang="ko-KR" altLang="en-US" dirty="0"/>
              <a:t>표는 </a:t>
            </a:r>
            <a:r>
              <a:rPr lang="en-US" altLang="ko-KR" b="1" dirty="0"/>
              <a:t>Self-Attention</a:t>
            </a:r>
            <a:r>
              <a:rPr lang="ko-KR" altLang="en-US" b="1" dirty="0"/>
              <a:t>과 </a:t>
            </a:r>
            <a:r>
              <a:rPr lang="en-US" altLang="ko-KR" b="1" dirty="0"/>
              <a:t>Residual </a:t>
            </a:r>
            <a:r>
              <a:rPr lang="ko-KR" altLang="en-US" b="1" dirty="0"/>
              <a:t>블록</a:t>
            </a:r>
            <a:r>
              <a:rPr lang="ko-KR" altLang="en-US" dirty="0"/>
              <a:t>을 </a:t>
            </a:r>
            <a:r>
              <a:rPr lang="en-US" altLang="ko-KR" dirty="0"/>
              <a:t>GAN </a:t>
            </a:r>
            <a:r>
              <a:rPr lang="ko-KR" altLang="en-US" dirty="0"/>
              <a:t>모델의 다양한 레이어에 추가했을 때</a:t>
            </a:r>
            <a:r>
              <a:rPr lang="en-US" altLang="ko-KR" dirty="0"/>
              <a:t>, **</a:t>
            </a:r>
            <a:r>
              <a:rPr lang="en-US" altLang="ko-KR" dirty="0" err="1"/>
              <a:t>Frechet</a:t>
            </a:r>
            <a:r>
              <a:rPr lang="en-US" altLang="ko-KR" dirty="0"/>
              <a:t> Inception Distance (FID)**</a:t>
            </a:r>
            <a:r>
              <a:rPr lang="ko-KR" altLang="en-US" dirty="0"/>
              <a:t>와 **</a:t>
            </a:r>
            <a:r>
              <a:rPr lang="en-US" altLang="ko-KR" dirty="0"/>
              <a:t>Inception Score (IS)**</a:t>
            </a:r>
            <a:r>
              <a:rPr lang="ko-KR" altLang="en-US" dirty="0"/>
              <a:t>의 변화를 보여줍니다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표 구성 및 결과 해석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no attention</a:t>
            </a:r>
            <a:r>
              <a:rPr lang="en-US" altLang="ko-KR" dirty="0"/>
              <a:t>: Self-Attention</a:t>
            </a:r>
            <a:r>
              <a:rPr lang="ko-KR" altLang="en-US" dirty="0"/>
              <a:t>을 적용하지 않은 모델로</a:t>
            </a:r>
            <a:r>
              <a:rPr lang="en-US" altLang="ko-KR" dirty="0"/>
              <a:t>, FID</a:t>
            </a:r>
            <a:r>
              <a:rPr lang="ko-KR" altLang="en-US" dirty="0"/>
              <a:t>는 </a:t>
            </a:r>
            <a:r>
              <a:rPr lang="en-US" altLang="ko-KR" dirty="0"/>
              <a:t>22.96, IS</a:t>
            </a:r>
            <a:r>
              <a:rPr lang="ko-KR" altLang="en-US" dirty="0"/>
              <a:t>는 </a:t>
            </a:r>
            <a:r>
              <a:rPr lang="en-US" altLang="ko-KR" dirty="0"/>
              <a:t>42.87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이 모델을 기준으로 다른 설정과 비교합니다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SAGAN (feat₈, feat₁₆, feat₃₂, feat₆₄)</a:t>
            </a:r>
            <a:r>
              <a:rPr lang="en-US" altLang="ko-KR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Self-Attention</a:t>
            </a:r>
            <a:r>
              <a:rPr lang="ko-KR" altLang="en-US" dirty="0"/>
              <a:t>을 각각 다른 레이어</a:t>
            </a:r>
            <a:r>
              <a:rPr lang="en-US" altLang="ko-KR" dirty="0"/>
              <a:t>(</a:t>
            </a:r>
            <a:r>
              <a:rPr lang="ko-KR" altLang="en-US" dirty="0"/>
              <a:t>특징 맵</a:t>
            </a:r>
            <a:r>
              <a:rPr lang="en-US" altLang="ko-KR" dirty="0"/>
              <a:t>)</a:t>
            </a:r>
            <a:r>
              <a:rPr lang="ko-KR" altLang="en-US" dirty="0"/>
              <a:t>에 추가한 설정입니다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FID</a:t>
            </a:r>
            <a:r>
              <a:rPr lang="ko-KR" altLang="en-US" dirty="0"/>
              <a:t>가 낮을수록</a:t>
            </a:r>
            <a:r>
              <a:rPr lang="en-US" altLang="ko-KR" dirty="0"/>
              <a:t>, </a:t>
            </a:r>
            <a:r>
              <a:rPr lang="ko-KR" altLang="en-US" dirty="0"/>
              <a:t>그리고 </a:t>
            </a:r>
            <a:r>
              <a:rPr lang="en-US" altLang="ko-KR" dirty="0"/>
              <a:t>IS</a:t>
            </a:r>
            <a:r>
              <a:rPr lang="ko-KR" altLang="en-US" dirty="0"/>
              <a:t>가 높을수록 더 좋은 성능을 나타냅니다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feat₃₂</a:t>
            </a:r>
            <a:r>
              <a:rPr lang="ko-KR" altLang="en-US" dirty="0"/>
              <a:t>에서 </a:t>
            </a:r>
            <a:r>
              <a:rPr lang="en-US" altLang="ko-KR" dirty="0"/>
              <a:t>FID</a:t>
            </a:r>
            <a:r>
              <a:rPr lang="ko-KR" altLang="en-US" dirty="0"/>
              <a:t>가 </a:t>
            </a:r>
            <a:r>
              <a:rPr lang="en-US" altLang="ko-KR" dirty="0"/>
              <a:t>18.28</a:t>
            </a:r>
            <a:r>
              <a:rPr lang="ko-KR" altLang="en-US" dirty="0"/>
              <a:t>로 가장 낮으며</a:t>
            </a:r>
            <a:r>
              <a:rPr lang="en-US" altLang="ko-KR" dirty="0"/>
              <a:t>, IS</a:t>
            </a:r>
            <a:r>
              <a:rPr lang="ko-KR" altLang="en-US" dirty="0"/>
              <a:t>가 </a:t>
            </a:r>
            <a:r>
              <a:rPr lang="en-US" altLang="ko-KR" dirty="0"/>
              <a:t>51.43</a:t>
            </a:r>
            <a:r>
              <a:rPr lang="ko-KR" altLang="en-US" dirty="0"/>
              <a:t>으로 가장 높습니다</a:t>
            </a:r>
            <a:r>
              <a:rPr lang="en-US" altLang="ko-KR" dirty="0"/>
              <a:t>. </a:t>
            </a:r>
            <a:r>
              <a:rPr lang="ko-KR" altLang="en-US" dirty="0"/>
              <a:t>따라서 이 설정이 가장 우수한 성능을 보입니다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Residual (feat₈, feat₁₆, feat₃₂, feat₆₄)</a:t>
            </a:r>
            <a:r>
              <a:rPr lang="en-US" altLang="ko-KR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Residual </a:t>
            </a:r>
            <a:r>
              <a:rPr lang="ko-KR" altLang="en-US" dirty="0"/>
              <a:t>블록을 추가한 모델로</a:t>
            </a:r>
            <a:r>
              <a:rPr lang="en-US" altLang="ko-KR" dirty="0"/>
              <a:t>, </a:t>
            </a:r>
            <a:r>
              <a:rPr lang="ko-KR" altLang="en-US" dirty="0"/>
              <a:t>다양한 특징 </a:t>
            </a:r>
            <a:r>
              <a:rPr lang="ko-KR" altLang="en-US" dirty="0" err="1"/>
              <a:t>맵에서</a:t>
            </a:r>
            <a:r>
              <a:rPr lang="ko-KR" altLang="en-US" dirty="0"/>
              <a:t> </a:t>
            </a:r>
            <a:r>
              <a:rPr lang="en-US" altLang="ko-KR" dirty="0"/>
              <a:t>Residual </a:t>
            </a:r>
            <a:r>
              <a:rPr lang="ko-KR" altLang="en-US" dirty="0"/>
              <a:t>블록을 추가했을 때의 </a:t>
            </a:r>
            <a:r>
              <a:rPr lang="en-US" altLang="ko-KR" dirty="0"/>
              <a:t>FID</a:t>
            </a:r>
            <a:r>
              <a:rPr lang="ko-KR" altLang="en-US" dirty="0"/>
              <a:t>와 </a:t>
            </a:r>
            <a:r>
              <a:rPr lang="en-US" altLang="ko-KR" dirty="0"/>
              <a:t>IS</a:t>
            </a:r>
            <a:r>
              <a:rPr lang="ko-KR" altLang="en-US" dirty="0"/>
              <a:t>를 보여줍니다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feat₁₆</a:t>
            </a:r>
            <a:r>
              <a:rPr lang="ko-KR" altLang="en-US" dirty="0"/>
              <a:t>에서 </a:t>
            </a:r>
            <a:r>
              <a:rPr lang="en-US" altLang="ko-KR" dirty="0"/>
              <a:t>FID</a:t>
            </a:r>
            <a:r>
              <a:rPr lang="ko-KR" altLang="en-US" dirty="0"/>
              <a:t>가 </a:t>
            </a:r>
            <a:r>
              <a:rPr lang="en-US" altLang="ko-KR" dirty="0"/>
              <a:t>22.40, IS</a:t>
            </a:r>
            <a:r>
              <a:rPr lang="ko-KR" altLang="en-US" dirty="0"/>
              <a:t>가 </a:t>
            </a:r>
            <a:r>
              <a:rPr lang="en-US" altLang="ko-KR" dirty="0"/>
              <a:t>44.49</a:t>
            </a:r>
            <a:r>
              <a:rPr lang="ko-KR" altLang="en-US" dirty="0"/>
              <a:t>로 상대적으로 좋은 성능을 보입니다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다만</a:t>
            </a:r>
            <a:r>
              <a:rPr lang="en-US" altLang="ko-KR" dirty="0"/>
              <a:t>, Self-Attention</a:t>
            </a:r>
            <a:r>
              <a:rPr lang="ko-KR" altLang="en-US" dirty="0"/>
              <a:t>을 적용한 </a:t>
            </a:r>
            <a:r>
              <a:rPr lang="en-US" altLang="ko-KR" dirty="0"/>
              <a:t>feat₃₂</a:t>
            </a:r>
            <a:r>
              <a:rPr lang="ko-KR" altLang="en-US" dirty="0"/>
              <a:t>의 성능보다는 다소 낮은 결과를 보입니다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결론</a:t>
            </a:r>
            <a:r>
              <a:rPr lang="en-US" altLang="ko-KR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Self-Attention</a:t>
            </a:r>
            <a:r>
              <a:rPr lang="ko-KR" altLang="en-US" dirty="0"/>
              <a:t>을 </a:t>
            </a:r>
            <a:r>
              <a:rPr lang="en-US" altLang="ko-KR" dirty="0"/>
              <a:t>feat₃₂ </a:t>
            </a:r>
            <a:r>
              <a:rPr lang="ko-KR" altLang="en-US" dirty="0"/>
              <a:t>레이어에 추가한 설정이 가장 좋은 성능을 나타내며</a:t>
            </a:r>
            <a:r>
              <a:rPr lang="en-US" altLang="ko-KR" dirty="0"/>
              <a:t>, FID</a:t>
            </a:r>
            <a:r>
              <a:rPr lang="ko-KR" altLang="en-US" dirty="0"/>
              <a:t>가 </a:t>
            </a:r>
            <a:r>
              <a:rPr lang="en-US" altLang="ko-KR" dirty="0"/>
              <a:t>18.28, IS</a:t>
            </a:r>
            <a:r>
              <a:rPr lang="ko-KR" altLang="en-US" dirty="0"/>
              <a:t>가 </a:t>
            </a:r>
            <a:r>
              <a:rPr lang="en-US" altLang="ko-KR" dirty="0"/>
              <a:t>51.43</a:t>
            </a:r>
            <a:r>
              <a:rPr lang="ko-KR" altLang="en-US" dirty="0"/>
              <a:t>으로 최적의 이미지 품질과 다양성을 보여줍니다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Residual </a:t>
            </a:r>
            <a:r>
              <a:rPr lang="ko-KR" altLang="en-US" b="1" dirty="0"/>
              <a:t>블록</a:t>
            </a:r>
            <a:r>
              <a:rPr lang="ko-KR" altLang="en-US" dirty="0"/>
              <a:t>은 </a:t>
            </a:r>
            <a:r>
              <a:rPr lang="en-US" altLang="ko-KR" dirty="0"/>
              <a:t>feat₁₆ </a:t>
            </a:r>
            <a:r>
              <a:rPr lang="ko-KR" altLang="en-US" dirty="0"/>
              <a:t>레이어에 추가했을 때 비교적 우수한 성능을 나타내지만</a:t>
            </a:r>
            <a:r>
              <a:rPr lang="en-US" altLang="ko-KR" dirty="0"/>
              <a:t>, Self-Attention</a:t>
            </a:r>
            <a:r>
              <a:rPr lang="ko-KR" altLang="en-US" dirty="0"/>
              <a:t>을 적용한 모델보다는 성능이 다소 떨어집니다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종합 요약</a:t>
            </a:r>
            <a:r>
              <a:rPr lang="en-US" altLang="ko-KR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Self-Attention</a:t>
            </a:r>
            <a:r>
              <a:rPr lang="ko-KR" altLang="en-US" dirty="0"/>
              <a:t>을 특정 레이어에 추가하는 것이 이미지 품질과 유사성 측면에서 가장 효과적임을 확인할 수 있으며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/>
              <a:t>feat₃₂</a:t>
            </a:r>
            <a:r>
              <a:rPr lang="ko-KR" altLang="en-US" dirty="0"/>
              <a:t>에 적용했을 때 최적의 성능을 보입니다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EAE6CC-188D-E4AC-0825-EF3DA19F0F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BDC0-0845-DE47-8DAD-01D37FA81F26}" type="slidenum">
              <a:rPr kumimoji="1" lang="ko-Kore-CA" altLang="en-US" smtClean="0"/>
              <a:t>9</a:t>
            </a:fld>
            <a:endParaRPr kumimoji="1" lang="ko-Kore-CA" altLang="en-US"/>
          </a:p>
        </p:txBody>
      </p:sp>
    </p:spTree>
    <p:extLst>
      <p:ext uri="{BB962C8B-B14F-4D97-AF65-F5344CB8AC3E}">
        <p14:creationId xmlns:p14="http://schemas.microsoft.com/office/powerpoint/2010/main" val="2916863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395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C6736-4305-DC4F-85C1-059FF053F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71" y="365125"/>
            <a:ext cx="11080529" cy="449067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1" lang="ko-Kore-CA" altLang="en-US" sz="3600" b="1" kern="1200" dirty="0">
                <a:solidFill>
                  <a:srgbClr val="0A1F62"/>
                </a:solidFill>
                <a:latin typeface="+mn-ea"/>
                <a:ea typeface="+mn-ea"/>
                <a:cs typeface="+mn-cs"/>
              </a:defRPr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CA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6CFDC2-E277-EA44-8A44-8969E763D0F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8724" y="1101969"/>
            <a:ext cx="10965101" cy="529883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buFont typeface="Arial" panose="020B0604020202020204" pitchFamily="34" charset="0"/>
              <a:buChar char="•"/>
              <a:defRPr kumimoji="1" lang="ko-KR" altLang="en-US" sz="2000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0" algn="l" defTabSz="914400" rtl="0" eaLnBrk="1" latinLnBrk="0" hangingPunct="1">
              <a:defRPr kumimoji="1" lang="ko-KR" altLang="en-US" sz="2000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342900" indent="-342900" algn="l" defTabSz="914400" rtl="0" eaLnBrk="1" latinLnBrk="0" hangingPunct="1">
              <a:lnSpc>
                <a:spcPct val="150000"/>
              </a:lnSpc>
              <a:buFont typeface="Arial" panose="020B0604020202020204" pitchFamily="34" charset="0"/>
              <a:buChar char="•"/>
              <a:defRPr kumimoji="1" lang="ko-KR" altLang="en-US" sz="2000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342900" indent="-342900" algn="l" defTabSz="914400" rtl="0" eaLnBrk="1" latinLnBrk="0" hangingPunct="1">
              <a:lnSpc>
                <a:spcPct val="150000"/>
              </a:lnSpc>
              <a:buFont typeface="Arial" panose="020B0604020202020204" pitchFamily="34" charset="0"/>
              <a:buChar char="•"/>
              <a:defRPr kumimoji="1" lang="ko-KR" altLang="en-US" sz="2000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628650" indent="-266700" algn="l" defTabSz="914400" rtl="0" eaLnBrk="1" latinLnBrk="0" hangingPunct="1">
              <a:lnSpc>
                <a:spcPct val="150000"/>
              </a:lnSpc>
              <a:buFont typeface="Wingdings" panose="05000000000000000000" pitchFamily="2" charset="2"/>
              <a:buChar char="§"/>
              <a:defRPr kumimoji="1" lang="ko-Kore-CA" altLang="en-US" sz="1800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1115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C6736-4305-DC4F-85C1-059FF053F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71" y="365125"/>
            <a:ext cx="11080529" cy="449067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defRPr kumimoji="1" lang="ko-Kore-CA" altLang="en-US" sz="3600" b="1" kern="1200" dirty="0">
                <a:solidFill>
                  <a:srgbClr val="0A1F62"/>
                </a:solidFill>
                <a:latin typeface="+mn-ea"/>
                <a:ea typeface="+mn-ea"/>
                <a:cs typeface="+mn-cs"/>
              </a:defRPr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CA" altLang="en-US" dirty="0"/>
          </a:p>
        </p:txBody>
      </p:sp>
    </p:spTree>
    <p:extLst>
      <p:ext uri="{BB962C8B-B14F-4D97-AF65-F5344CB8AC3E}">
        <p14:creationId xmlns:p14="http://schemas.microsoft.com/office/powerpoint/2010/main" val="1276516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>
              <a:defRPr sz="4640">
                <a:latin typeface="한컴 고딕" panose="02000500000000000000" pitchFamily="2" charset="-127"/>
                <a:ea typeface="한컴 고딕" panose="02000500000000000000" pitchFamily="2" charset="-127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1pPr marL="312528" marR="0" indent="-312528" algn="l" defTabSz="410751" rtl="0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kumimoji="0" sz="225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한컴 고딕" panose="02000500000000000000" pitchFamily="2" charset="-127"/>
                <a:ea typeface="한컴 고딕" panose="02000500000000000000" pitchFamily="2" charset="-127"/>
                <a:cs typeface="한컴 고딕" panose="02000500000000000000" pitchFamily="2" charset="-127"/>
                <a:sym typeface="Helvetica Neue"/>
              </a:defRPr>
            </a:lvl1pPr>
            <a:lvl2pPr marL="553621" indent="-241093">
              <a:lnSpc>
                <a:spcPct val="150000"/>
              </a:lnSpc>
              <a:buFont typeface="Wingdings" panose="05000000000000000000" pitchFamily="2" charset="2"/>
              <a:buChar char="§"/>
              <a:defRPr kumimoji="0" sz="1687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한컴 고딕" panose="02000500000000000000" pitchFamily="2" charset="-127"/>
                <a:ea typeface="한컴 고딕" panose="02000500000000000000" pitchFamily="2" charset="-127"/>
                <a:cs typeface="한컴 고딕" panose="02000500000000000000" pitchFamily="2" charset="-127"/>
                <a:sym typeface="Helvetica Neue"/>
              </a:defRPr>
            </a:lvl2pPr>
            <a:lvl3pPr>
              <a:lnSpc>
                <a:spcPct val="150000"/>
              </a:lnSpc>
              <a:spcBef>
                <a:spcPts val="0"/>
              </a:spcBef>
              <a:defRPr sz="1687"/>
            </a:lvl3pPr>
            <a:lvl4pPr marL="1259041" indent="-321457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687"/>
            </a:lvl4pPr>
            <a:lvl5pPr marL="1562640" indent="-312528">
              <a:lnSpc>
                <a:spcPct val="150000"/>
              </a:lnSpc>
              <a:spcBef>
                <a:spcPts val="0"/>
              </a:spcBef>
              <a:buFont typeface="한컴 고딕" panose="02000500000000000000" pitchFamily="2" charset="-127"/>
              <a:buChar char="-"/>
              <a:defRPr sz="1687"/>
            </a:lvl5pPr>
          </a:lstStyle>
          <a:p>
            <a:r>
              <a:rPr dirty="0"/>
              <a:t>Body Level One</a:t>
            </a:r>
          </a:p>
          <a:p>
            <a:pPr marL="625056" marR="0" lvl="1" indent="-312528" algn="l" defTabSz="410751" rtl="0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45000"/>
              <a:buFont typeface="Wingdings" panose="05000000000000000000" pitchFamily="2" charset="2"/>
              <a:buChar char="§"/>
              <a:tabLst/>
            </a:pPr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3276872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1772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4" r:id="rId3"/>
    <p:sldLayoutId id="214748368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C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867D29-79FA-3693-2626-DDFD15A3A4EC}"/>
              </a:ext>
            </a:extLst>
          </p:cNvPr>
          <p:cNvSpPr txBox="1"/>
          <p:nvPr/>
        </p:nvSpPr>
        <p:spPr>
          <a:xfrm>
            <a:off x="1103586" y="4913068"/>
            <a:ext cx="10388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이찬호</a:t>
            </a:r>
            <a:endParaRPr kumimoji="1" lang="en-US" altLang="ko-KR" sz="2400" b="1" dirty="0"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  <a:p>
            <a:r>
              <a:rPr kumimoji="1"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서울과학기술대학교 국방인공지능응용학과 </a:t>
            </a:r>
            <a:r>
              <a:rPr kumimoji="1"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/ </a:t>
            </a:r>
            <a:r>
              <a:rPr kumimoji="1"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국방인공지능융합연구소</a:t>
            </a:r>
            <a:endParaRPr kumimoji="1"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5D44DD-C830-314A-96D2-F2B5521F452F}"/>
              </a:ext>
            </a:extLst>
          </p:cNvPr>
          <p:cNvSpPr txBox="1"/>
          <p:nvPr/>
        </p:nvSpPr>
        <p:spPr>
          <a:xfrm>
            <a:off x="1103586" y="1021602"/>
            <a:ext cx="8410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Self-Attention Generative Adversarial Networks(SAGAN, 2018)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080EBAA-282F-9E47-BDD4-FCCB12F83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4326" y="496499"/>
            <a:ext cx="2250536" cy="2250536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7717A7F-A11E-4CA0-C378-1CDEB1DCF1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7019495"/>
              </p:ext>
            </p:extLst>
          </p:nvPr>
        </p:nvGraphicFramePr>
        <p:xfrm>
          <a:off x="458270" y="176142"/>
          <a:ext cx="11221112" cy="61214"/>
        </p:xfrm>
        <a:graphic>
          <a:graphicData uri="http://schemas.openxmlformats.org/drawingml/2006/table">
            <a:tbl>
              <a:tblPr/>
              <a:tblGrid>
                <a:gridCol w="1884853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454762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881497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305AD744-4F3B-737F-8970-06BAF0EA5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4793108"/>
              </p:ext>
            </p:extLst>
          </p:nvPr>
        </p:nvGraphicFramePr>
        <p:xfrm>
          <a:off x="458270" y="6620644"/>
          <a:ext cx="11221112" cy="61214"/>
        </p:xfrm>
        <a:graphic>
          <a:graphicData uri="http://schemas.openxmlformats.org/drawingml/2006/table">
            <a:tbl>
              <a:tblPr/>
              <a:tblGrid>
                <a:gridCol w="1884853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454762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881497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1382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5D44DD-C830-314A-96D2-F2B5521F452F}"/>
              </a:ext>
            </a:extLst>
          </p:cNvPr>
          <p:cNvSpPr txBox="1"/>
          <p:nvPr/>
        </p:nvSpPr>
        <p:spPr>
          <a:xfrm>
            <a:off x="2278993" y="2013228"/>
            <a:ext cx="7634014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CA" sz="13800" b="1" dirty="0" err="1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QnA</a:t>
            </a:r>
            <a:endParaRPr kumimoji="1" lang="en-US" altLang="ko-Kore-CA" sz="4800" b="1" dirty="0"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  <a:p>
            <a:pPr algn="ctr"/>
            <a:r>
              <a:rPr kumimoji="1" lang="en-US" altLang="ko-Kore-CA" sz="40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THANKS</a:t>
            </a:r>
            <a:r>
              <a:rPr kumimoji="1" lang="ko-KR" altLang="en-US" sz="40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40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FOR YOUR</a:t>
            </a:r>
            <a:r>
              <a:rPr kumimoji="1" lang="ko-KR" altLang="en-US" sz="40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40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ATTENTION</a:t>
            </a:r>
            <a:endParaRPr kumimoji="1" lang="en-CA" altLang="ko-Kore-CA" sz="4000" b="1" dirty="0">
              <a:solidFill>
                <a:srgbClr val="0A1F62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F782B2A-C47D-FB9C-BA09-2850180431C5}"/>
              </a:ext>
            </a:extLst>
          </p:cNvPr>
          <p:cNvGraphicFramePr>
            <a:graphicFrameLocks noGrp="1"/>
          </p:cNvGraphicFramePr>
          <p:nvPr/>
        </p:nvGraphicFramePr>
        <p:xfrm>
          <a:off x="458270" y="176142"/>
          <a:ext cx="11221112" cy="61214"/>
        </p:xfrm>
        <a:graphic>
          <a:graphicData uri="http://schemas.openxmlformats.org/drawingml/2006/table">
            <a:tbl>
              <a:tblPr/>
              <a:tblGrid>
                <a:gridCol w="1884853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454762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881497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4589588-901F-732D-75B9-E50BA44D6B9F}"/>
              </a:ext>
            </a:extLst>
          </p:cNvPr>
          <p:cNvGraphicFramePr>
            <a:graphicFrameLocks noGrp="1"/>
          </p:cNvGraphicFramePr>
          <p:nvPr/>
        </p:nvGraphicFramePr>
        <p:xfrm>
          <a:off x="458270" y="6620644"/>
          <a:ext cx="11221112" cy="61214"/>
        </p:xfrm>
        <a:graphic>
          <a:graphicData uri="http://schemas.openxmlformats.org/drawingml/2006/table">
            <a:tbl>
              <a:tblPr/>
              <a:tblGrid>
                <a:gridCol w="1884853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454762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881497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9785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2CB6598-1FA6-4145-AEE2-CD92C15D0F00}"/>
              </a:ext>
            </a:extLst>
          </p:cNvPr>
          <p:cNvSpPr txBox="1"/>
          <p:nvPr/>
        </p:nvSpPr>
        <p:spPr>
          <a:xfrm>
            <a:off x="458269" y="0"/>
            <a:ext cx="10489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36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Introduction</a:t>
            </a:r>
            <a:endParaRPr kumimoji="1" lang="ko-Kore-CA" altLang="en-US" sz="3600" b="1" dirty="0">
              <a:solidFill>
                <a:srgbClr val="0A1F6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8645996-F7AC-F4AF-40CA-96A32975F896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589522"/>
          <a:ext cx="11407467" cy="61214"/>
        </p:xfrm>
        <a:graphic>
          <a:graphicData uri="http://schemas.openxmlformats.org/drawingml/2006/table">
            <a:tbl>
              <a:tblPr/>
              <a:tblGrid>
                <a:gridCol w="1916156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51213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979174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7B2330AA-7DA5-F72C-72C6-EE9607DD5AE7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6620643"/>
          <a:ext cx="9444266" cy="61214"/>
        </p:xfrm>
        <a:graphic>
          <a:graphicData uri="http://schemas.openxmlformats.org/drawingml/2006/table">
            <a:tbl>
              <a:tblPr/>
              <a:tblGrid>
                <a:gridCol w="1586390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290770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4950169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442FDAD1-E889-53D9-4F36-F4BA73EF1E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908" y="6394305"/>
            <a:ext cx="1833827" cy="360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0D0FDD-B566-E6F0-0800-363DD3C9F1B0}"/>
              </a:ext>
            </a:extLst>
          </p:cNvPr>
          <p:cNvSpPr txBox="1"/>
          <p:nvPr/>
        </p:nvSpPr>
        <p:spPr>
          <a:xfrm>
            <a:off x="458269" y="660775"/>
            <a:ext cx="11407466" cy="4642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소개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GAN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이미지 생성 분야에서 중요한 진전을 보임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Convolutional GAN 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한계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ImageNet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 같은 다중 클래스 데이터셋에서 특정 패턴을 모델링 하는데 어려움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문제점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Long Term Dependency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 Convolution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Local Receptive Field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멀리 떨어진 픽셀 간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Dependency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제대로 학습하지 못함</a:t>
            </a:r>
            <a:b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※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서로 먼 픽셀 간 연결성을 확보하려면 여러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Layer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거쳐야 함</a:t>
            </a:r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최적화 및 일반화 문제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작은 모델은 멀리 떨어진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Dependency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잡기 어렵고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최적화 과정에서 </a:t>
            </a:r>
            <a:r>
              <a:rPr lang="ko-KR" altLang="en-US" sz="1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복잡해져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새로운 데이터에 대한 일반화가 취약해짐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Self-Attention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솔루션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Self-Attention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Long Term Dependency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효율적으로 모델링하며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계산 효율성 유지 가능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특정 위치에서 반응을 전체 위치의 가중합으로 계산하여 멀리 있는 세부 정보와의 조화를 이루는 이미지 생성 가능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SAGAN</a:t>
            </a: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Self-Attention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Module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GAN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전체 이미지에서 멀리 떨어진 디테일과 조화를 이루게 함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Spectral Normalization 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적용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적용이 된 것을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Generator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에도 적용하여 학습 안정성을 높임</a:t>
            </a:r>
            <a:b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※ </a:t>
            </a:r>
            <a:r>
              <a:rPr lang="en-US" altLang="ko-KR" sz="1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Spectral Normalization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가중치를 </a:t>
            </a:r>
            <a:r>
              <a:rPr lang="ko-KR" altLang="en-US" sz="12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정규화하여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학습 과정의 안정성을 높이고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특히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GAN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Overfitting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되는 것을 방지</a:t>
            </a:r>
            <a:endParaRPr lang="en-US" altLang="ko-KR" sz="14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2429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32919-9851-DAC9-9ACF-1B407EF0E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4D7AC5A-293E-19F5-5B35-1D6F05DDE29B}"/>
              </a:ext>
            </a:extLst>
          </p:cNvPr>
          <p:cNvSpPr txBox="1"/>
          <p:nvPr/>
        </p:nvSpPr>
        <p:spPr>
          <a:xfrm>
            <a:off x="458269" y="0"/>
            <a:ext cx="10489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36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Self-Attention Generative Adversarial Networks</a:t>
            </a:r>
            <a:endParaRPr kumimoji="1" lang="ko-Kore-CA" altLang="en-US" sz="3600" b="1" dirty="0">
              <a:solidFill>
                <a:srgbClr val="0A1F6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8590A73-9C1C-ADCE-A4DC-AC58F95BF971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589522"/>
          <a:ext cx="11407467" cy="61214"/>
        </p:xfrm>
        <a:graphic>
          <a:graphicData uri="http://schemas.openxmlformats.org/drawingml/2006/table">
            <a:tbl>
              <a:tblPr/>
              <a:tblGrid>
                <a:gridCol w="1916156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51213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979174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0A03268-B390-E4F3-2FDE-E1B25F76B459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6620643"/>
          <a:ext cx="9444266" cy="61214"/>
        </p:xfrm>
        <a:graphic>
          <a:graphicData uri="http://schemas.openxmlformats.org/drawingml/2006/table">
            <a:tbl>
              <a:tblPr/>
              <a:tblGrid>
                <a:gridCol w="1586390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290770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4950169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6712873F-E06D-3BE3-5D53-50D8A0885C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908" y="6394305"/>
            <a:ext cx="1833827" cy="3602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A279849-BA30-7BB1-6AF8-E8EFFEE98E28}"/>
                  </a:ext>
                </a:extLst>
              </p:cNvPr>
              <p:cNvSpPr txBox="1"/>
              <p:nvPr/>
            </p:nvSpPr>
            <p:spPr>
              <a:xfrm>
                <a:off x="458270" y="660775"/>
                <a:ext cx="5637730" cy="5193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Self-Attention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Module 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구성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742950" lvl="1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Feature Vector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𝑥</m:t>
                    </m:r>
                  </m:oMath>
                </a14:m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는 두 개의 </a:t>
                </a:r>
                <a14:m>
                  <m:oMath xmlns:m="http://schemas.openxmlformats.org/officeDocument/2006/math"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𝑓</m:t>
                    </m:r>
                    <m:d>
                      <m:dPr>
                        <m:ctrlP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𝑥</m:t>
                        </m:r>
                      </m:e>
                    </m:d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</m:t>
                    </m:r>
                    <m:sSub>
                      <m:sSubPr>
                        <m:ctrlP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𝑊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𝑓</m:t>
                        </m:r>
                      </m:sub>
                    </m:sSub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𝑥</m:t>
                    </m:r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, </m:t>
                    </m:r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𝑔</m:t>
                    </m:r>
                    <m:d>
                      <m:dPr>
                        <m:ctrlP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𝑥</m:t>
                        </m:r>
                      </m:e>
                    </m:d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</m:t>
                    </m:r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𝑊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𝑔</m:t>
                        </m:r>
                      </m:sub>
                    </m:sSub>
                    <m:r>
                      <a:rPr lang="en-US" altLang="ko-KR" sz="1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𝑥</m:t>
                    </m:r>
                  </m:oMath>
                </a14:m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742950" lvl="1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두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Vector </a:t>
                </a:r>
                <a14:m>
                  <m:oMath xmlns:m="http://schemas.openxmlformats.org/officeDocument/2006/math"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𝑓</m:t>
                    </m:r>
                    <m:d>
                      <m:dPr>
                        <m:ctrlP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𝑥</m:t>
                        </m:r>
                      </m:e>
                    </m:d>
                  </m:oMath>
                </a14:m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와 </a:t>
                </a:r>
                <a14:m>
                  <m:oMath xmlns:m="http://schemas.openxmlformats.org/officeDocument/2006/math"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𝑔</m:t>
                    </m:r>
                    <m:d>
                      <m:dPr>
                        <m:ctrlP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𝑥</m:t>
                        </m:r>
                      </m:e>
                    </m:d>
                  </m:oMath>
                </a14:m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내적을 통해 각 위치 간 유사도를 계산</a:t>
                </a:r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1200150" lvl="2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ko-KR" altLang="en-US" sz="20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𝛽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𝑗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,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𝑖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</m:t>
                    </m:r>
                    <m:f>
                      <m:f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ko-KR" sz="2000" b="0" i="0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exp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⁡(</m:t>
                        </m:r>
                        <m:sSub>
                          <m:sSubPr>
                            <m:ctrlP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𝑖𝑗</m:t>
                            </m:r>
                          </m:sub>
                        </m:s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𝑖</m:t>
                            </m:r>
                            <m: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𝑁</m:t>
                            </m:r>
                          </m:sup>
                          <m:e>
                            <m:r>
                              <m:rPr>
                                <m:sty m:val="p"/>
                              </m:rPr>
                              <a:rPr lang="en-US" altLang="ko-KR" sz="2000" b="0" i="0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exp</m:t>
                            </m:r>
                            <m: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⁡(</m:t>
                            </m:r>
                            <m:sSub>
                              <m:sSubPr>
                                <m:ctrlPr>
                                  <a:rPr lang="en-US" altLang="ko-KR" sz="2000" b="0" i="1" smtClean="0">
                                    <a:latin typeface="Cambria Math" panose="02040503050406030204" pitchFamily="18" charset="0"/>
                                    <a:ea typeface="나눔바른고딕" panose="020B0603020101020101" pitchFamily="50" charset="-127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2000" b="0" i="1" smtClean="0">
                                    <a:latin typeface="Cambria Math" panose="02040503050406030204" pitchFamily="18" charset="0"/>
                                    <a:ea typeface="나눔바른고딕" panose="020B0603020101020101" pitchFamily="50" charset="-127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ko-KR" sz="2000" b="0" i="1" smtClean="0">
                                    <a:latin typeface="Cambria Math" panose="02040503050406030204" pitchFamily="18" charset="0"/>
                                    <a:ea typeface="나눔바른고딕" panose="020B0603020101020101" pitchFamily="50" charset="-127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r>
                  <a:rPr lang="en-US" altLang="ko-KR" sz="20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where</a:t>
                </a:r>
                <a:r>
                  <a:rPr lang="en-US" altLang="ko-KR" sz="20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𝑠</m:t>
                        </m:r>
                      </m:e>
                      <m:sub>
                        <m: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𝑖𝑗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𝑓</m:t>
                    </m:r>
                    <m:d>
                      <m:d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20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20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20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ko-KR" sz="2000" b="0" i="1" baseline="30000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𝑇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𝑔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(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𝑗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)</m:t>
                    </m:r>
                  </m:oMath>
                </a14:m>
                <a:endParaRPr lang="en-US" altLang="ko-KR" sz="20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742950" lvl="1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ko-KR" altLang="en-US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𝛽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𝑗</m:t>
                        </m:r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,</m:t>
                        </m:r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값은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j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번째 위치를 생성할 때 </a:t>
                </a:r>
                <a:r>
                  <a:rPr lang="en-US" altLang="ko-KR" sz="1400" dirty="0" err="1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i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번째 위치가 얼마나 중요한지 나타내는 가중치 역할을 함</a:t>
                </a:r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Self-Attention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최종 출력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742950" lvl="1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Self-Attention Module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출력은 다음과 같이 계산</a:t>
                </a:r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1200150" lvl="2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ko-KR" altLang="en-US" sz="20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𝜊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𝑗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𝑣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(</m:t>
                    </m:r>
                    <m:nary>
                      <m:naryPr>
                        <m:chr m:val="∑"/>
                        <m:limLoc m:val="subSup"/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𝑖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=1</m:t>
                        </m:r>
                      </m:sub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altLang="ko-KR" sz="20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sSubPr>
                          <m:e>
                            <m:r>
                              <a:rPr lang="ko-KR" altLang="en-US" sz="20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𝛽</m:t>
                            </m:r>
                          </m:e>
                          <m:sub>
                            <m:r>
                              <a:rPr lang="en-US" altLang="ko-KR" sz="20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𝑗</m:t>
                            </m:r>
                            <m:r>
                              <a:rPr lang="en-US" altLang="ko-KR" sz="20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,</m:t>
                            </m:r>
                            <m:r>
                              <a:rPr lang="en-US" altLang="ko-KR" sz="20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h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(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𝑖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))</m:t>
                    </m:r>
                  </m:oMath>
                </a14:m>
                <a:endParaRPr lang="en-US" altLang="ko-KR" sz="20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742950" lvl="1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해당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출력에 스케일 파라미터 </a:t>
                </a:r>
                <a14:m>
                  <m:oMath xmlns:m="http://schemas.openxmlformats.org/officeDocument/2006/math">
                    <m:r>
                      <a:rPr lang="ko-KR" altLang="en-US" sz="20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𝛾</m:t>
                    </m:r>
                  </m:oMath>
                </a14:m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를 곱하고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input feature map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을 더해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𝑦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𝑖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</m:t>
                    </m:r>
                    <m:r>
                      <a:rPr lang="ko-KR" altLang="en-US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𝛾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ko-KR" altLang="en-US" sz="20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𝜊</m:t>
                        </m:r>
                      </m:e>
                      <m:sub>
                        <m: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𝑖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+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𝑥</m:t>
                        </m:r>
                      </m:e>
                      <m:sub>
                        <m:r>
                          <a:rPr lang="en-US" altLang="ko-KR" sz="20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로 최종 출력 생성</a:t>
                </a:r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742950" lvl="1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ko-KR" altLang="en-US" sz="20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𝛾</m:t>
                    </m:r>
                  </m:oMath>
                </a14:m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는 처음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0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으로 초기화되어 모델이 점차적으로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local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에서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global 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정보로 초점을 옮기도록 유도</a:t>
                </a:r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A279849-BA30-7BB1-6AF8-E8EFFEE98E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270" y="660775"/>
                <a:ext cx="5637730" cy="5193986"/>
              </a:xfrm>
              <a:prstGeom prst="rect">
                <a:avLst/>
              </a:prstGeom>
              <a:blipFill>
                <a:blip r:embed="rId4"/>
                <a:stretch>
                  <a:fillRect l="-432" t="-235" b="-35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그림 7">
            <a:extLst>
              <a:ext uri="{FF2B5EF4-FFF2-40B4-BE49-F238E27FC236}">
                <a16:creationId xmlns:a16="http://schemas.microsoft.com/office/drawing/2014/main" id="{3324ED9E-2FD5-CC2B-22F5-8A608E2071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8006" y="2169000"/>
            <a:ext cx="5637730" cy="252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30F482-DA8A-7A4D-E8F4-C82F4627CAEF}"/>
              </a:ext>
            </a:extLst>
          </p:cNvPr>
          <p:cNvSpPr txBox="1"/>
          <p:nvPr/>
        </p:nvSpPr>
        <p:spPr>
          <a:xfrm>
            <a:off x="7884886" y="4689000"/>
            <a:ext cx="232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FIG 1. SAGAN Architecture</a:t>
            </a:r>
            <a:endParaRPr lang="ko-KR" altLang="en-US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825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900A0-4611-EB2B-EDD3-F271FF3D69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2BBFB9C-D1A9-DC39-B103-F39ABED1440C}"/>
              </a:ext>
            </a:extLst>
          </p:cNvPr>
          <p:cNvSpPr txBox="1"/>
          <p:nvPr/>
        </p:nvSpPr>
        <p:spPr>
          <a:xfrm>
            <a:off x="458269" y="0"/>
            <a:ext cx="10489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36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Self-Attention Generative Adversarial Networks</a:t>
            </a:r>
            <a:endParaRPr kumimoji="1" lang="ko-Kore-CA" altLang="en-US" sz="3600" b="1" dirty="0">
              <a:solidFill>
                <a:srgbClr val="0A1F6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38DA3F2-5846-0C6D-6921-7F0CA512E839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589522"/>
          <a:ext cx="11407467" cy="61214"/>
        </p:xfrm>
        <a:graphic>
          <a:graphicData uri="http://schemas.openxmlformats.org/drawingml/2006/table">
            <a:tbl>
              <a:tblPr/>
              <a:tblGrid>
                <a:gridCol w="1916156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51213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979174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6177F5E-DA57-2E35-6DBC-F1BB84189670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6620643"/>
          <a:ext cx="9444266" cy="61214"/>
        </p:xfrm>
        <a:graphic>
          <a:graphicData uri="http://schemas.openxmlformats.org/drawingml/2006/table">
            <a:tbl>
              <a:tblPr/>
              <a:tblGrid>
                <a:gridCol w="1586390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290770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4950169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ECCA30BA-B55A-582E-C98D-4675D46A37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908" y="6394305"/>
            <a:ext cx="1833827" cy="3602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2857A3F-025D-3890-22E3-867C0A5AA92F}"/>
                  </a:ext>
                </a:extLst>
              </p:cNvPr>
              <p:cNvSpPr txBox="1"/>
              <p:nvPr/>
            </p:nvSpPr>
            <p:spPr>
              <a:xfrm>
                <a:off x="458270" y="660775"/>
                <a:ext cx="11407466" cy="23538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Generator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와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Discriminator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학습 방식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742950" lvl="1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Generator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와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Discriminator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는 번갈아 가며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Hinge 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버전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Adversarial Loss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를 최소화하며 학습</a:t>
                </a:r>
                <a:b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</a:br>
                <a:r>
                  <a:rPr lang="en-US" altLang="ko-KR" sz="12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※ </a:t>
                </a:r>
                <a:r>
                  <a:rPr lang="en-US" altLang="ko-KR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Hinge </a:t>
                </a:r>
                <a:r>
                  <a:rPr lang="ko-KR" altLang="en-US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버전 </a:t>
                </a:r>
                <a:r>
                  <a:rPr lang="en-US" altLang="ko-KR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Adversarial Loss</a:t>
                </a:r>
                <a:r>
                  <a:rPr lang="en-US" altLang="ko-KR" sz="12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: Hinge Loss</a:t>
                </a:r>
                <a:r>
                  <a:rPr lang="ko-KR" altLang="en-US" sz="12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는 기본적으로 </a:t>
                </a:r>
                <a:r>
                  <a:rPr lang="en-US" altLang="ko-KR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“</a:t>
                </a:r>
                <a:r>
                  <a:rPr lang="ko-KR" altLang="en-US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여유</a:t>
                </a:r>
                <a:r>
                  <a:rPr lang="en-US" altLang="ko-KR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”</a:t>
                </a:r>
                <a:r>
                  <a:rPr lang="ko-KR" altLang="en-US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를 두고 손실을 계산</a:t>
                </a:r>
                <a:r>
                  <a:rPr lang="ko-KR" altLang="en-US" sz="12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하는 방식이며</a:t>
                </a:r>
                <a:r>
                  <a:rPr lang="en-US" altLang="ko-KR" sz="12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GAN</a:t>
                </a:r>
                <a:r>
                  <a:rPr lang="ko-KR" altLang="en-US" sz="12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에서는 </a:t>
                </a:r>
                <a:r>
                  <a:rPr lang="en-US" altLang="ko-KR" sz="12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Discriminator</a:t>
                </a:r>
                <a:r>
                  <a:rPr lang="ko-KR" altLang="en-US" sz="12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가 </a:t>
                </a:r>
                <a:r>
                  <a:rPr lang="ko-KR" altLang="en-US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진짜 이미지를 더 자신 있게 판별하고</a:t>
                </a:r>
                <a:r>
                  <a:rPr lang="en-US" altLang="ko-KR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</a:t>
                </a:r>
                <a:r>
                  <a:rPr lang="ko-KR" altLang="en-US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가짜</a:t>
                </a:r>
                <a:r>
                  <a:rPr lang="en-US" altLang="ko-KR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(</a:t>
                </a:r>
                <a:r>
                  <a:rPr lang="ko-KR" altLang="en-US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생성</a:t>
                </a:r>
                <a:r>
                  <a:rPr lang="en-US" altLang="ko-KR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)</a:t>
                </a:r>
                <a:r>
                  <a:rPr lang="ko-KR" altLang="en-US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이미지를 더욱 확실히 구별</a:t>
                </a:r>
                <a:r>
                  <a:rPr lang="ko-KR" altLang="en-US" sz="12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하도록 만들어서 학습 과정에서 발생하는 </a:t>
                </a:r>
                <a:r>
                  <a:rPr lang="ko-KR" altLang="en-US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불안정성을 줄이며</a:t>
                </a:r>
                <a:r>
                  <a:rPr lang="en-US" altLang="ko-KR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</a:t>
                </a:r>
                <a:r>
                  <a:rPr lang="ko-KR" altLang="en-US" sz="12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이미지 생성 품질을 개선</a:t>
                </a:r>
                <a:endParaRPr lang="en-US" altLang="ko-KR" sz="1200" b="1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742950" lvl="1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손실 함수</a:t>
                </a:r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1200150" lvl="2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4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Generator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𝐿</m:t>
                        </m:r>
                      </m:e>
                      <m:sub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𝐺</m:t>
                        </m:r>
                      </m:sub>
                    </m:sSub>
                    <m:r>
                      <a:rPr lang="en-US" altLang="ko-KR" sz="1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=−</m:t>
                    </m:r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sz="1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𝑧</m:t>
                        </m:r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sz="140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40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ko-KR" sz="140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𝑧</m:t>
                            </m:r>
                          </m:sub>
                        </m:sSub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,</m:t>
                        </m:r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𝑦</m:t>
                        </m:r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sz="140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40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ko-KR" sz="140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𝑑𝑎𝑡𝑎</m:t>
                            </m:r>
                          </m:sub>
                        </m:sSub>
                      </m:sub>
                    </m:sSub>
                    <m:r>
                      <a:rPr lang="en-US" altLang="ko-KR" sz="1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𝐷</m:t>
                    </m:r>
                    <m:r>
                      <a:rPr lang="en-US" altLang="ko-KR" sz="1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(</m:t>
                    </m:r>
                    <m:r>
                      <a:rPr lang="en-US" altLang="ko-KR" sz="1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𝐺</m:t>
                    </m:r>
                    <m:d>
                      <m:dPr>
                        <m:ctrlP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𝑧</m:t>
                        </m:r>
                      </m:e>
                    </m:d>
                    <m:r>
                      <a:rPr lang="en-US" altLang="ko-KR" sz="1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,</m:t>
                    </m:r>
                    <m:r>
                      <a:rPr lang="en-US" altLang="ko-KR" sz="1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𝑦</m:t>
                    </m:r>
                    <m:r>
                      <a:rPr lang="en-US" altLang="ko-KR" sz="1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)</m:t>
                    </m:r>
                  </m:oMath>
                </a14:m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로 생성한 이미지가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Discriminator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로부터 높은 점수를 받도록 유도</a:t>
                </a:r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1200150" lvl="2" indent="-285750">
                  <a:spcAft>
                    <a:spcPts val="10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4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Discriminator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𝐿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𝐷</m:t>
                        </m:r>
                      </m:sub>
                    </m:sSub>
                    <m:r>
                      <a:rPr lang="en-US" altLang="ko-KR" sz="1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=−</m:t>
                    </m:r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sz="1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d>
                          <m:dPr>
                            <m:ctrlPr>
                              <a:rPr lang="en-US" altLang="ko-KR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altLang="ko-KR" sz="14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sz="140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40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𝑑𝑎𝑡𝑎</m:t>
                            </m:r>
                          </m:sub>
                        </m:sSub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ko-KR" sz="14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ko-KR" sz="1400" b="0" i="0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min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ko-KR" sz="1400" b="0" i="1" smtClean="0">
                                    <a:latin typeface="Cambria Math" panose="02040503050406030204" pitchFamily="18" charset="0"/>
                                    <a:ea typeface="나눔바른고딕" panose="020B0603020101020101" pitchFamily="50" charset="-127"/>
                                  </a:rPr>
                                </m:ctrlPr>
                              </m:dPr>
                              <m:e>
                                <m:r>
                                  <a:rPr lang="en-US" altLang="ko-KR" sz="1400" b="0" i="1" smtClean="0">
                                    <a:latin typeface="Cambria Math" panose="02040503050406030204" pitchFamily="18" charset="0"/>
                                    <a:ea typeface="나눔바른고딕" panose="020B0603020101020101" pitchFamily="50" charset="-127"/>
                                  </a:rPr>
                                  <m:t>0,−1+</m:t>
                                </m:r>
                                <m:r>
                                  <a:rPr lang="en-US" altLang="ko-KR" sz="1400" i="1">
                                    <a:latin typeface="Cambria Math" panose="02040503050406030204" pitchFamily="18" charset="0"/>
                                    <a:ea typeface="나눔바른고딕" panose="020B0603020101020101" pitchFamily="50" charset="-127"/>
                                  </a:rPr>
                                  <m:t>𝐷</m:t>
                                </m:r>
                                <m:d>
                                  <m:dPr>
                                    <m:ctrlPr>
                                      <a:rPr lang="en-US" altLang="ko-KR" sz="1400" i="1">
                                        <a:latin typeface="Cambria Math" panose="02040503050406030204" pitchFamily="18" charset="0"/>
                                        <a:ea typeface="나눔바른고딕" panose="020B0603020101020101" pitchFamily="50" charset="-127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sz="1400" b="0" i="1" smtClean="0">
                                        <a:latin typeface="Cambria Math" panose="02040503050406030204" pitchFamily="18" charset="0"/>
                                        <a:ea typeface="나눔바른고딕" panose="020B0603020101020101" pitchFamily="50" charset="-127"/>
                                      </a:rPr>
                                      <m:t>𝑥</m:t>
                                    </m:r>
                                    <m:r>
                                      <a:rPr lang="en-US" altLang="ko-KR" sz="1400" b="0" i="1" smtClean="0">
                                        <a:latin typeface="Cambria Math" panose="02040503050406030204" pitchFamily="18" charset="0"/>
                                        <a:ea typeface="나눔바른고딕" panose="020B0603020101020101" pitchFamily="50" charset="-127"/>
                                      </a:rPr>
                                      <m:t>,</m:t>
                                    </m:r>
                                    <m:r>
                                      <a:rPr lang="en-US" altLang="ko-KR" sz="1400" b="0" i="1" smtClean="0">
                                        <a:latin typeface="Cambria Math" panose="02040503050406030204" pitchFamily="18" charset="0"/>
                                        <a:ea typeface="나눔바른고딕" panose="020B0603020101020101" pitchFamily="50" charset="-127"/>
                                      </a:rPr>
                                      <m:t>𝑦</m:t>
                                    </m:r>
                                  </m:e>
                                </m:d>
                              </m:e>
                            </m:d>
                          </m:e>
                        </m:func>
                      </m:e>
                    </m:d>
                    <m:r>
                      <a:rPr lang="en-US" altLang="ko-KR" sz="1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−</m:t>
                    </m:r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𝑧</m:t>
                        </m:r>
                        <m: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sz="14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4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ko-KR" sz="14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𝑧</m:t>
                            </m:r>
                          </m:sub>
                        </m:sSub>
                        <m: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,</m:t>
                        </m:r>
                        <m: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𝑦</m:t>
                        </m:r>
                        <m:r>
                          <a:rPr lang="en-US" altLang="ko-KR" sz="14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sz="14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4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ko-KR" sz="1400" i="1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𝑑𝑎𝑡𝑎</m:t>
                            </m:r>
                          </m:sub>
                        </m:sSub>
                      </m:sub>
                    </m:sSub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[</m:t>
                    </m:r>
                    <m:func>
                      <m:funcPr>
                        <m:ctrlPr>
                          <a:rPr lang="en-US" altLang="ko-KR" sz="14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sz="1400" b="0" i="0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min</m:t>
                        </m:r>
                      </m:fName>
                      <m:e>
                        <m:d>
                          <m:dPr>
                            <m:ctrlPr>
                              <a:rPr lang="en-US" altLang="ko-KR" sz="14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dPr>
                          <m:e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0,−1−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𝐷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(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lang="en-US" altLang="ko-KR" sz="1400" b="0" i="1" smtClean="0">
                                    <a:latin typeface="Cambria Math" panose="02040503050406030204" pitchFamily="18" charset="0"/>
                                    <a:ea typeface="나눔바른고딕" panose="020B0603020101020101" pitchFamily="50" charset="-127"/>
                                  </a:rPr>
                                </m:ctrlPr>
                              </m:dPr>
                              <m:e>
                                <m:r>
                                  <a:rPr lang="en-US" altLang="ko-KR" sz="1400" b="0" i="1" smtClean="0">
                                    <a:latin typeface="Cambria Math" panose="02040503050406030204" pitchFamily="18" charset="0"/>
                                    <a:ea typeface="나눔바른고딕" panose="020B0603020101020101" pitchFamily="50" charset="-127"/>
                                  </a:rPr>
                                  <m:t>𝑧</m:t>
                                </m:r>
                              </m:e>
                            </m:d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,</m:t>
                            </m:r>
                            <m:r>
                              <a:rPr lang="en-US" altLang="ko-KR" sz="1400" b="0" i="1" smtClean="0"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𝑦</m:t>
                            </m:r>
                          </m:e>
                        </m:d>
                      </m:e>
                    </m:func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]</m:t>
                    </m:r>
                  </m:oMath>
                </a14:m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로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진짜 이미지의 점수가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1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이 되도록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가짜 이미지 점수가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-1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이 되도록 조정</a:t>
                </a:r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2857A3F-025D-3890-22E3-867C0A5AA9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270" y="660775"/>
                <a:ext cx="11407466" cy="2353850"/>
              </a:xfrm>
              <a:prstGeom prst="rect">
                <a:avLst/>
              </a:prstGeom>
              <a:blipFill>
                <a:blip r:embed="rId4"/>
                <a:stretch>
                  <a:fillRect l="-214" t="-517" r="-909" b="-155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3924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27CAA-F30B-9171-F3FF-7B8159939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DB2DF46-1E90-D003-E0C2-9A0EDCBCD73E}"/>
              </a:ext>
            </a:extLst>
          </p:cNvPr>
          <p:cNvSpPr txBox="1"/>
          <p:nvPr/>
        </p:nvSpPr>
        <p:spPr>
          <a:xfrm>
            <a:off x="458269" y="0"/>
            <a:ext cx="10489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36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Techniques to Stabilize the Training of GANs</a:t>
            </a:r>
            <a:endParaRPr kumimoji="1" lang="ko-Kore-CA" altLang="en-US" sz="3600" b="1" dirty="0">
              <a:solidFill>
                <a:srgbClr val="0A1F6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6B5D8E1-C055-27F7-9731-07EA5ED7DCA7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589522"/>
          <a:ext cx="11407467" cy="61214"/>
        </p:xfrm>
        <a:graphic>
          <a:graphicData uri="http://schemas.openxmlformats.org/drawingml/2006/table">
            <a:tbl>
              <a:tblPr/>
              <a:tblGrid>
                <a:gridCol w="1916156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51213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979174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6C0822FC-7BA6-493C-99C7-B1B96F57AB03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6620643"/>
          <a:ext cx="9444266" cy="61214"/>
        </p:xfrm>
        <a:graphic>
          <a:graphicData uri="http://schemas.openxmlformats.org/drawingml/2006/table">
            <a:tbl>
              <a:tblPr/>
              <a:tblGrid>
                <a:gridCol w="1586390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290770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4950169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0843095F-C439-F3F9-CC47-28A24DEA79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908" y="6394305"/>
            <a:ext cx="1833827" cy="360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660716-9479-A379-DFA7-AEF2E5C092BD}"/>
              </a:ext>
            </a:extLst>
          </p:cNvPr>
          <p:cNvSpPr txBox="1"/>
          <p:nvPr/>
        </p:nvSpPr>
        <p:spPr>
          <a:xfrm>
            <a:off x="458270" y="660775"/>
            <a:ext cx="11407466" cy="4298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GAN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단점인 학습 불안정성을 해결하기 위해 두 가지 방법 사용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Spectral Normalization</a:t>
            </a: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Spectral Normalization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제한하여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Lipschitz constant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억제하는 정규화 기법</a:t>
            </a:r>
            <a:b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※ </a:t>
            </a: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Lipschitz constant 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억제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Discriminator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기울기가 과도하게 변하지 않도록 제어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하는 역할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기타 정규화 기법들과 달리 추가적인 </a:t>
            </a:r>
            <a:r>
              <a:rPr lang="ko-KR" altLang="en-US" sz="1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하이퍼파라미터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튜닝 불필요하며 계산 비용이 적게 듦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GAN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학습 안정성을 높이기 위해 </a:t>
            </a:r>
            <a:r>
              <a:rPr lang="en-US" altLang="ko-KR" sz="1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cGAN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처음 도입되었으며 이 기법을 통해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안정적인 학습을 유도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Spectral Normalization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필요성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conditioned generation(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조건부 생성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중요한 역할을 하므로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안정적인 성능을 위해 적용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업데이트 균형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Spectral Normalization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모두에 적용하면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Discriminator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업데이트 횟수를 줄일 수 있음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학습에 필요한 계산 비용을 절감하고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전체적으로 학습 안정성을 높임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하지만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정규화는 한 번의 업데이트 당 여러 번의 업데이트 스텝이 필요하여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GAN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학습이 느려지는 문제를 발생시키는 데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저자들은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TTUR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사용하여 문제를 해결함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3527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54F5E1-F860-4802-F286-A67DFB7E3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DB03BCB-79A2-6E56-D624-74EC6ED3A0BF}"/>
              </a:ext>
            </a:extLst>
          </p:cNvPr>
          <p:cNvSpPr txBox="1"/>
          <p:nvPr/>
        </p:nvSpPr>
        <p:spPr>
          <a:xfrm>
            <a:off x="458269" y="0"/>
            <a:ext cx="10489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36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Techniques to Stabilize the Training of GANs</a:t>
            </a:r>
            <a:endParaRPr kumimoji="1" lang="ko-Kore-CA" altLang="en-US" sz="3600" b="1" dirty="0">
              <a:solidFill>
                <a:srgbClr val="0A1F6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B5FDCC2-CD15-1A2E-C3E4-5A93230ADFB0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589522"/>
          <a:ext cx="11407467" cy="61214"/>
        </p:xfrm>
        <a:graphic>
          <a:graphicData uri="http://schemas.openxmlformats.org/drawingml/2006/table">
            <a:tbl>
              <a:tblPr/>
              <a:tblGrid>
                <a:gridCol w="1916156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51213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979174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746B98F3-0338-0438-FB30-A3CB153D0EA6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6620643"/>
          <a:ext cx="9444266" cy="61214"/>
        </p:xfrm>
        <a:graphic>
          <a:graphicData uri="http://schemas.openxmlformats.org/drawingml/2006/table">
            <a:tbl>
              <a:tblPr/>
              <a:tblGrid>
                <a:gridCol w="1586390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290770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4950169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0EF95A56-353D-540B-D636-923AE2987E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908" y="6394305"/>
            <a:ext cx="1833827" cy="360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1CE49F-64D3-9BB9-FF20-E241FFEECC53}"/>
              </a:ext>
            </a:extLst>
          </p:cNvPr>
          <p:cNvSpPr txBox="1"/>
          <p:nvPr/>
        </p:nvSpPr>
        <p:spPr>
          <a:xfrm>
            <a:off x="458270" y="660775"/>
            <a:ext cx="11407466" cy="248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Imbalanced Learning Rate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도입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이전 연구에서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다른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Learning Rate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적용하는 </a:t>
            </a: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TTUR(Two Time-Scale Update Rule)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제안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TTUR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</a:t>
            </a:r>
            <a:r>
              <a:rPr lang="ko-KR" altLang="en-US" sz="1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정규화된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느린 학습을 보완하기 위해 도입되었으며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Generator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대해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적은 횟수로 업데이트 할 수 있도록 지원함</a:t>
            </a:r>
            <a:b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※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예시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Discriminator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LR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더 크게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Generator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LR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더 작게 설정하여 </a:t>
            </a:r>
            <a:r>
              <a:rPr lang="en-US" altLang="ko-KR" sz="1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ko-KR" altLang="en-US" sz="1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보다 </a:t>
            </a:r>
            <a:r>
              <a:rPr lang="en-US" altLang="ko-KR" sz="1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더 빨리 수렴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하도록 유도</a:t>
            </a:r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q"/>
            </a:pP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SAGAN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TTUR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효과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업데이트 당 더 적은 횟수의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업데이트가 필요하게 되어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 속도가 빨라지고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동일 시간 내에서 더 나은 결과를 보임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커짐으로써 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생성한 이미지를 더욱 정확하게 구분할 수 있도록 도움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2452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7EE30-3F0E-2B6E-9B61-09E708D8A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5D356E6-E25B-5917-0325-8C1AE01DDBE6}"/>
              </a:ext>
            </a:extLst>
          </p:cNvPr>
          <p:cNvSpPr txBox="1"/>
          <p:nvPr/>
        </p:nvSpPr>
        <p:spPr>
          <a:xfrm>
            <a:off x="458269" y="0"/>
            <a:ext cx="10489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36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Experiments</a:t>
            </a:r>
            <a:endParaRPr kumimoji="1" lang="ko-Kore-CA" altLang="en-US" sz="3600" b="1" dirty="0">
              <a:solidFill>
                <a:srgbClr val="0A1F6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2028165-D05E-BF3C-B800-91ADBFBDED48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589522"/>
          <a:ext cx="11407467" cy="61214"/>
        </p:xfrm>
        <a:graphic>
          <a:graphicData uri="http://schemas.openxmlformats.org/drawingml/2006/table">
            <a:tbl>
              <a:tblPr/>
              <a:tblGrid>
                <a:gridCol w="1916156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51213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979174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C741184-8BCE-4639-9735-7A0D36298602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6620643"/>
          <a:ext cx="9444266" cy="61214"/>
        </p:xfrm>
        <a:graphic>
          <a:graphicData uri="http://schemas.openxmlformats.org/drawingml/2006/table">
            <a:tbl>
              <a:tblPr/>
              <a:tblGrid>
                <a:gridCol w="1586390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290770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4950169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6CEFC16C-E465-8772-B91A-12C7C0149D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908" y="6394305"/>
            <a:ext cx="1833827" cy="3602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A587ABF-68B5-7201-FEAA-C750632F938D}"/>
                  </a:ext>
                </a:extLst>
              </p:cNvPr>
              <p:cNvSpPr txBox="1"/>
              <p:nvPr/>
            </p:nvSpPr>
            <p:spPr>
              <a:xfrm>
                <a:off x="458270" y="660775"/>
                <a:ext cx="11407466" cy="3765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SAGAN 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성능 평가를 위해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ImageNet 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데이터셋 사용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4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개의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GPU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를 사용하여 학습에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2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주의 시간 소요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GAN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학습을 안정화하기 위한 두 가지의 제안된 방법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(Spectral Normalization, TTUR)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효과 평가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Self-Attention </a:t>
                </a:r>
                <a:r>
                  <a:rPr lang="ko-KR" altLang="en-US" sz="1600" dirty="0" err="1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매커니즘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평가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평가지표로는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IS(Inception Score)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와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FID(</a:t>
                </a:r>
                <a:r>
                  <a:rPr lang="en-US" altLang="ko-KR" sz="1600" dirty="0" err="1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Frechet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Inception Distance) 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사용</a:t>
                </a:r>
                <a:b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</a:b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※ </a:t>
                </a:r>
                <a:r>
                  <a:rPr lang="en-US" altLang="ko-KR" sz="14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IS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: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생성된 이미지의 품질과 다양성을 평가하는 지표로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높은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IS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는 이미지가 명확하고 다양한 클래스에 걸쳐 분포되어 있음을 의미</a:t>
                </a:r>
                <a:b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</a:b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※ </a:t>
                </a:r>
                <a:r>
                  <a:rPr lang="en-US" altLang="ko-KR" sz="14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FID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: 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생성된 이미지와 실제 이미지 간의 유사성을 평가하는 지표로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낮은 </a:t>
                </a:r>
                <a:r>
                  <a:rPr lang="en-US" altLang="ko-KR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FID</a:t>
                </a:r>
                <a:r>
                  <a:rPr lang="ko-KR" altLang="en-US" sz="1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는 생성 이미지가 실제 데이터와 더 유사함을 의미</a:t>
                </a:r>
                <a:endParaRPr lang="en-US" altLang="ko-KR" sz="1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SAGAN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은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128X128 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이미지를 생성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Generator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와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Discriminator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모든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Layer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에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Spectral Normalization 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사용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Adam Optimizer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를 사용하였으며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Adam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파라미터로는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ko-KR" altLang="en-US" sz="160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𝛽</m:t>
                        </m:r>
                      </m:e>
                      <m:sub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1</m:t>
                        </m:r>
                      </m:sub>
                    </m:sSub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=0</m:t>
                    </m:r>
                  </m:oMath>
                </a14:m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</a:t>
                </a:r>
                <a:r>
                  <a:rPr lang="en-US" altLang="ko-KR" sz="1600" dirty="0">
                    <a:ea typeface="나눔바른고딕" panose="020B0603020101020101" pitchFamily="50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</m:ctrlPr>
                      </m:sSubPr>
                      <m:e>
                        <m:r>
                          <a:rPr lang="ko-KR" altLang="en-US" sz="1600" i="1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𝛽</m:t>
                        </m:r>
                      </m:e>
                      <m:sub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2</m:t>
                        </m:r>
                      </m:sub>
                    </m:sSub>
                    <m:r>
                      <a:rPr lang="en-US" altLang="ko-KR" sz="16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=0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.9</m:t>
                    </m:r>
                  </m:oMath>
                </a14:m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를 사용하여 학습</a:t>
                </a:r>
                <a:endPara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marL="285750" indent="-285750">
                  <a:spcAft>
                    <a:spcPts val="1000"/>
                  </a:spcAft>
                  <a:buFont typeface="Wingdings" panose="05000000000000000000" pitchFamily="2" charset="2"/>
                  <a:buChar char="q"/>
                </a:pP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LR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은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Discriminator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는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4e-4, Generator</a:t>
                </a:r>
                <a:r>
                  <a:rPr lang="ko-KR" altLang="en-US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는 </a:t>
                </a:r>
                <a:r>
                  <a:rPr lang="en-US" altLang="ko-KR" sz="16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1e-4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A587ABF-68B5-7201-FEAA-C750632F93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270" y="660775"/>
                <a:ext cx="11407466" cy="3765133"/>
              </a:xfrm>
              <a:prstGeom prst="rect">
                <a:avLst/>
              </a:prstGeom>
              <a:blipFill>
                <a:blip r:embed="rId4"/>
                <a:stretch>
                  <a:fillRect l="-214" t="-324" b="-11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685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35E82-A770-EB15-4AD7-2EDFDA7E0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189C8FB-59B0-E8B0-2C1F-E303B8F2F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796" y="751284"/>
            <a:ext cx="9322409" cy="576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C02E98-797C-5DBC-6937-DB8FC979EBC0}"/>
              </a:ext>
            </a:extLst>
          </p:cNvPr>
          <p:cNvSpPr txBox="1"/>
          <p:nvPr/>
        </p:nvSpPr>
        <p:spPr>
          <a:xfrm>
            <a:off x="458269" y="0"/>
            <a:ext cx="10489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36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Experiments</a:t>
            </a:r>
            <a:endParaRPr kumimoji="1" lang="ko-Kore-CA" altLang="en-US" sz="3600" b="1" dirty="0">
              <a:solidFill>
                <a:srgbClr val="0A1F6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26EFCAD-F9BD-724C-0C97-F06E17C0D549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589522"/>
          <a:ext cx="11407467" cy="61214"/>
        </p:xfrm>
        <a:graphic>
          <a:graphicData uri="http://schemas.openxmlformats.org/drawingml/2006/table">
            <a:tbl>
              <a:tblPr/>
              <a:tblGrid>
                <a:gridCol w="1916156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51213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979174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3FEB4F2-3C16-7B73-1F81-B3F2B04442B1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6620643"/>
          <a:ext cx="9444266" cy="61214"/>
        </p:xfrm>
        <a:graphic>
          <a:graphicData uri="http://schemas.openxmlformats.org/drawingml/2006/table">
            <a:tbl>
              <a:tblPr/>
              <a:tblGrid>
                <a:gridCol w="1586390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290770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4950169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2BF5BDE-7D7C-C194-659B-6CFC4FD626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908" y="6394305"/>
            <a:ext cx="1833827" cy="36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71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B23DA-926F-0997-C050-2A084D3D67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1E5629B-27E3-ED43-F9B0-851205368657}"/>
              </a:ext>
            </a:extLst>
          </p:cNvPr>
          <p:cNvSpPr txBox="1"/>
          <p:nvPr/>
        </p:nvSpPr>
        <p:spPr>
          <a:xfrm>
            <a:off x="458269" y="0"/>
            <a:ext cx="10489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3600" b="1" dirty="0">
                <a:solidFill>
                  <a:srgbClr val="0A1F6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Experiments</a:t>
            </a:r>
            <a:endParaRPr kumimoji="1" lang="ko-Kore-CA" altLang="en-US" sz="3600" b="1" dirty="0">
              <a:solidFill>
                <a:srgbClr val="0A1F62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917B8CD-6FA1-F4ED-30C6-3E0536820D82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589522"/>
          <a:ext cx="11407467" cy="61214"/>
        </p:xfrm>
        <a:graphic>
          <a:graphicData uri="http://schemas.openxmlformats.org/drawingml/2006/table">
            <a:tbl>
              <a:tblPr/>
              <a:tblGrid>
                <a:gridCol w="1916156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351213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5979174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F1DF22D-5126-9F05-CB35-0903E270EB33}"/>
              </a:ext>
            </a:extLst>
          </p:cNvPr>
          <p:cNvGraphicFramePr>
            <a:graphicFrameLocks noGrp="1"/>
          </p:cNvGraphicFramePr>
          <p:nvPr/>
        </p:nvGraphicFramePr>
        <p:xfrm>
          <a:off x="458269" y="6620643"/>
          <a:ext cx="9444266" cy="61214"/>
        </p:xfrm>
        <a:graphic>
          <a:graphicData uri="http://schemas.openxmlformats.org/drawingml/2006/table">
            <a:tbl>
              <a:tblPr/>
              <a:tblGrid>
                <a:gridCol w="1586390">
                  <a:extLst>
                    <a:ext uri="{9D8B030D-6E8A-4147-A177-3AD203B41FA5}">
                      <a16:colId xmlns:a16="http://schemas.microsoft.com/office/drawing/2014/main" val="1085651812"/>
                    </a:ext>
                  </a:extLst>
                </a:gridCol>
                <a:gridCol w="2907707">
                  <a:extLst>
                    <a:ext uri="{9D8B030D-6E8A-4147-A177-3AD203B41FA5}">
                      <a16:colId xmlns:a16="http://schemas.microsoft.com/office/drawing/2014/main" val="2729400916"/>
                    </a:ext>
                  </a:extLst>
                </a:gridCol>
                <a:gridCol w="4950169">
                  <a:extLst>
                    <a:ext uri="{9D8B030D-6E8A-4147-A177-3AD203B41FA5}">
                      <a16:colId xmlns:a16="http://schemas.microsoft.com/office/drawing/2014/main" val="6868281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17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080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AE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8834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BF8A6F55-51AA-E72F-7352-410A9FA82B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908" y="6394305"/>
            <a:ext cx="1833827" cy="36028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D239066-CB1F-B6A8-3F8A-797CF15A68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7827" y="751284"/>
            <a:ext cx="7216346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936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62442</TotalTime>
  <Words>2787</Words>
  <Application>Microsoft Office PowerPoint</Application>
  <PresentationFormat>와이드스크린</PresentationFormat>
  <Paragraphs>193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Wingdings</vt:lpstr>
      <vt:lpstr>Cambria Math</vt:lpstr>
      <vt:lpstr>바탕</vt:lpstr>
      <vt:lpstr>나눔바른고딕</vt:lpstr>
      <vt:lpstr>Arial</vt:lpstr>
      <vt:lpstr>한컴 고딕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서경원</dc:creator>
  <cp:lastModifiedBy>이찬호</cp:lastModifiedBy>
  <cp:revision>4115</cp:revision>
  <cp:lastPrinted>2021-08-24T09:40:12Z</cp:lastPrinted>
  <dcterms:created xsi:type="dcterms:W3CDTF">2020-08-30T01:42:37Z</dcterms:created>
  <dcterms:modified xsi:type="dcterms:W3CDTF">2025-02-03T13:02:06Z</dcterms:modified>
</cp:coreProperties>
</file>